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66" r:id="rId2"/>
    <p:sldId id="270" r:id="rId3"/>
    <p:sldId id="296" r:id="rId4"/>
    <p:sldId id="297" r:id="rId5"/>
    <p:sldId id="298" r:id="rId6"/>
    <p:sldId id="299" r:id="rId7"/>
    <p:sldId id="268" r:id="rId8"/>
    <p:sldId id="272" r:id="rId9"/>
    <p:sldId id="291" r:id="rId10"/>
    <p:sldId id="271" r:id="rId11"/>
    <p:sldId id="290" r:id="rId12"/>
    <p:sldId id="306" r:id="rId13"/>
    <p:sldId id="307" r:id="rId14"/>
    <p:sldId id="300" r:id="rId15"/>
    <p:sldId id="301" r:id="rId16"/>
    <p:sldId id="302" r:id="rId17"/>
    <p:sldId id="303" r:id="rId18"/>
    <p:sldId id="304" r:id="rId19"/>
    <p:sldId id="305" r:id="rId20"/>
    <p:sldId id="264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55">
          <p15:clr>
            <a:srgbClr val="A4A3A4"/>
          </p15:clr>
        </p15:guide>
        <p15:guide id="4" orient="horz" pos="443">
          <p15:clr>
            <a:srgbClr val="A4A3A4"/>
          </p15:clr>
        </p15:guide>
        <p15:guide id="5" orient="horz" pos="812">
          <p15:clr>
            <a:srgbClr val="A4A3A4"/>
          </p15:clr>
        </p15:guide>
        <p15:guide id="6" orient="horz" pos="806">
          <p15:clr>
            <a:srgbClr val="A4A3A4"/>
          </p15:clr>
        </p15:guide>
        <p15:guide id="7" orient="horz" pos="872">
          <p15:clr>
            <a:srgbClr val="A4A3A4"/>
          </p15:clr>
        </p15:guide>
        <p15:guide id="8" pos="4412">
          <p15:clr>
            <a:srgbClr val="A4A3A4"/>
          </p15:clr>
        </p15:guide>
        <p15:guide id="9" pos="3434">
          <p15:clr>
            <a:srgbClr val="A4A3A4"/>
          </p15:clr>
        </p15:guide>
        <p15:guide id="10" pos="15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EE6907"/>
    <a:srgbClr val="535353"/>
    <a:srgbClr val="45802F"/>
    <a:srgbClr val="A4A999"/>
    <a:srgbClr val="0679A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3728" autoAdjust="0"/>
  </p:normalViewPr>
  <p:slideViewPr>
    <p:cSldViewPr snapToGrid="0" showGuides="1">
      <p:cViewPr varScale="1">
        <p:scale>
          <a:sx n="63" d="100"/>
          <a:sy n="63" d="100"/>
        </p:scale>
        <p:origin x="1472" y="56"/>
      </p:cViewPr>
      <p:guideLst>
        <p:guide orient="horz" pos="2160"/>
        <p:guide pos="2880"/>
        <p:guide orient="horz" pos="2155"/>
        <p:guide orient="horz" pos="443"/>
        <p:guide orient="horz" pos="812"/>
        <p:guide orient="horz" pos="806"/>
        <p:guide orient="horz" pos="872"/>
        <p:guide pos="4412"/>
        <p:guide pos="3434"/>
        <p:guide pos="15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364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2378C-6D56-4934-9EC3-010829679BC5}" type="datetimeFigureOut">
              <a:rPr lang="de-DE" smtClean="0"/>
              <a:t>28.08.2019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AEA7B-08E7-47C1-B654-445BC7E2EC7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110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699DA-8EC3-4032-AFFB-073FA4813C4D}" type="datetimeFigureOut">
              <a:rPr lang="de-DE" smtClean="0"/>
              <a:t>28.08.2019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B547B-FC1E-4BC6-80DF-746DCA8246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05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B547B-FC1E-4BC6-80DF-746DCA82461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12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B547B-FC1E-4BC6-80DF-746DCA82461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947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B547B-FC1E-4BC6-80DF-746DCA82461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101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B547B-FC1E-4BC6-80DF-746DCA82461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987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B547B-FC1E-4BC6-80DF-746DCA82461D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37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riorit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1835150"/>
            <a:ext cx="9144000" cy="5022850"/>
          </a:xfrm>
          <a:prstGeom prst="rect">
            <a:avLst/>
          </a:prstGeom>
          <a:solidFill>
            <a:srgbClr val="EE6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446"/>
            <a:ext cx="9144000" cy="2197608"/>
          </a:xfrm>
          <a:prstGeom prst="rect">
            <a:avLst/>
          </a:prstGeom>
        </p:spPr>
      </p:pic>
      <p:sp>
        <p:nvSpPr>
          <p:cNvPr id="26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97045" y="2883760"/>
            <a:ext cx="7667621" cy="722313"/>
          </a:xfrm>
        </p:spPr>
        <p:txBody>
          <a:bodyPr>
            <a:normAutofit/>
          </a:bodyPr>
          <a:lstStyle>
            <a:lvl1pPr marL="0" indent="0">
              <a:buNone/>
              <a:defRPr sz="4200" b="1" spc="130" baseline="0">
                <a:solidFill>
                  <a:schemeClr val="bg1"/>
                </a:solidFill>
              </a:defRPr>
            </a:lvl1pPr>
            <a:lvl2pPr>
              <a:defRPr>
                <a:solidFill>
                  <a:srgbClr val="164194"/>
                </a:solidFill>
              </a:defRPr>
            </a:lvl2pPr>
            <a:lvl3pPr>
              <a:defRPr>
                <a:solidFill>
                  <a:srgbClr val="164194"/>
                </a:solidFill>
              </a:defRPr>
            </a:lvl3pPr>
            <a:lvl4pPr>
              <a:defRPr>
                <a:solidFill>
                  <a:srgbClr val="164194"/>
                </a:solidFill>
              </a:defRPr>
            </a:lvl4pPr>
            <a:lvl5pPr>
              <a:defRPr>
                <a:solidFill>
                  <a:srgbClr val="164194"/>
                </a:solidFill>
              </a:defRPr>
            </a:lvl5pPr>
          </a:lstStyle>
          <a:p>
            <a:pPr lvl="0"/>
            <a:r>
              <a:rPr lang="de-DE" dirty="0"/>
              <a:t>PRESENTATION HEADING</a:t>
            </a:r>
          </a:p>
        </p:txBody>
      </p:sp>
      <p:sp>
        <p:nvSpPr>
          <p:cNvPr id="27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709167" y="3686175"/>
            <a:ext cx="7667493" cy="636588"/>
          </a:xfrm>
        </p:spPr>
        <p:txBody>
          <a:bodyPr>
            <a:normAutofit/>
          </a:bodyPr>
          <a:lstStyle>
            <a:lvl1pPr marL="0" indent="0">
              <a:buNone/>
              <a:defRPr sz="3200" spc="-20" baseline="0">
                <a:solidFill>
                  <a:schemeClr val="bg1"/>
                </a:solidFill>
              </a:defRPr>
            </a:lvl1pPr>
            <a:lvl2pPr>
              <a:defRPr>
                <a:solidFill>
                  <a:srgbClr val="36A9E1"/>
                </a:solidFill>
              </a:defRPr>
            </a:lvl2pPr>
            <a:lvl3pPr>
              <a:defRPr>
                <a:solidFill>
                  <a:srgbClr val="36A9E1"/>
                </a:solidFill>
              </a:defRPr>
            </a:lvl3pPr>
            <a:lvl4pPr>
              <a:defRPr>
                <a:solidFill>
                  <a:srgbClr val="36A9E1"/>
                </a:solidFill>
              </a:defRPr>
            </a:lvl4pPr>
            <a:lvl5pPr>
              <a:defRPr>
                <a:solidFill>
                  <a:srgbClr val="36A9E1"/>
                </a:solidFill>
              </a:defRPr>
            </a:lvl5pPr>
          </a:lstStyle>
          <a:p>
            <a:pPr lvl="0"/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Subheading</a:t>
            </a:r>
            <a:endParaRPr lang="de-DE" dirty="0"/>
          </a:p>
        </p:txBody>
      </p:sp>
      <p:sp>
        <p:nvSpPr>
          <p:cNvPr id="29" name="Textplatzhalt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724175" y="6049491"/>
            <a:ext cx="4244800" cy="376710"/>
          </a:xfrm>
        </p:spPr>
        <p:txBody>
          <a:bodyPr>
            <a:normAutofit/>
          </a:bodyPr>
          <a:lstStyle>
            <a:lvl1pPr marL="0" indent="0">
              <a:lnSpc>
                <a:spcPts val="192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>
              <a:defRPr>
                <a:solidFill>
                  <a:srgbClr val="164194"/>
                </a:solidFill>
              </a:defRPr>
            </a:lvl2pPr>
            <a:lvl3pPr>
              <a:defRPr>
                <a:solidFill>
                  <a:srgbClr val="164194"/>
                </a:solidFill>
              </a:defRPr>
            </a:lvl3pPr>
            <a:lvl4pPr>
              <a:defRPr>
                <a:solidFill>
                  <a:srgbClr val="164194"/>
                </a:solidFill>
              </a:defRPr>
            </a:lvl4pPr>
            <a:lvl5pPr>
              <a:defRPr>
                <a:solidFill>
                  <a:srgbClr val="164194"/>
                </a:solidFill>
              </a:defRPr>
            </a:lvl5pPr>
          </a:lstStyle>
          <a:p>
            <a:pPr lvl="0"/>
            <a:r>
              <a:rPr lang="de-DE" dirty="0"/>
              <a:t>ROSTOCK, 1 JANUARY 2016</a:t>
            </a:r>
          </a:p>
        </p:txBody>
      </p:sp>
      <p:sp>
        <p:nvSpPr>
          <p:cNvPr id="33" name="Bildplatzhalter 18"/>
          <p:cNvSpPr>
            <a:spLocks noGrp="1"/>
          </p:cNvSpPr>
          <p:nvPr>
            <p:ph type="pic" sz="quarter" idx="17" hasCustomPrompt="1"/>
          </p:nvPr>
        </p:nvSpPr>
        <p:spPr>
          <a:xfrm>
            <a:off x="7010000" y="710190"/>
            <a:ext cx="1316736" cy="448056"/>
          </a:xfrm>
          <a:solidFill>
            <a:srgbClr val="FF33CC"/>
          </a:solidFill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place</a:t>
            </a:r>
            <a:r>
              <a:rPr lang="de-DE" dirty="0"/>
              <a:t> a logo</a:t>
            </a:r>
          </a:p>
        </p:txBody>
      </p:sp>
      <p:sp>
        <p:nvSpPr>
          <p:cNvPr id="34" name="Bildplatzhalter 18"/>
          <p:cNvSpPr>
            <a:spLocks noGrp="1"/>
          </p:cNvSpPr>
          <p:nvPr>
            <p:ph type="pic" sz="quarter" idx="18" hasCustomPrompt="1"/>
          </p:nvPr>
        </p:nvSpPr>
        <p:spPr>
          <a:xfrm>
            <a:off x="5449822" y="701564"/>
            <a:ext cx="1316736" cy="448056"/>
          </a:xfrm>
          <a:solidFill>
            <a:srgbClr val="FF33CC"/>
          </a:solidFill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place</a:t>
            </a:r>
            <a:r>
              <a:rPr lang="de-DE" dirty="0"/>
              <a:t> a logo</a:t>
            </a:r>
          </a:p>
        </p:txBody>
      </p:sp>
      <p:sp>
        <p:nvSpPr>
          <p:cNvPr id="35" name="Textplatzhalt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721289" y="4811240"/>
            <a:ext cx="4244800" cy="758825"/>
          </a:xfrm>
        </p:spPr>
        <p:txBody>
          <a:bodyPr>
            <a:normAutofit/>
          </a:bodyPr>
          <a:lstStyle>
            <a:lvl1pPr marL="0" indent="0">
              <a:lnSpc>
                <a:spcPts val="192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rgbClr val="164194"/>
                </a:solidFill>
              </a:defRPr>
            </a:lvl2pPr>
            <a:lvl3pPr>
              <a:defRPr>
                <a:solidFill>
                  <a:srgbClr val="164194"/>
                </a:solidFill>
              </a:defRPr>
            </a:lvl3pPr>
            <a:lvl4pPr>
              <a:defRPr>
                <a:solidFill>
                  <a:srgbClr val="164194"/>
                </a:solidFill>
              </a:defRPr>
            </a:lvl4pPr>
            <a:lvl5pPr>
              <a:defRPr>
                <a:solidFill>
                  <a:srgbClr val="164194"/>
                </a:solidFill>
              </a:defRPr>
            </a:lvl5pPr>
          </a:lstStyle>
          <a:p>
            <a:pPr lvl="0"/>
            <a:r>
              <a:rPr lang="de-DE" dirty="0"/>
              <a:t>Name, Organisation</a:t>
            </a:r>
            <a:br>
              <a:rPr lang="de-DE" dirty="0"/>
            </a:br>
            <a:r>
              <a:rPr lang="de-DE" dirty="0"/>
              <a:t>Conference, Location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14" y="557266"/>
            <a:ext cx="3030934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88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67873"/>
            <a:ext cx="9144000" cy="219760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26200" y="179047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190EBBCB-7115-4285-8105-BC97DB0CD32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extplatzhalt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735999" y="560494"/>
            <a:ext cx="7671401" cy="452601"/>
          </a:xfrm>
        </p:spPr>
        <p:txBody>
          <a:bodyPr>
            <a:noAutofit/>
          </a:bodyPr>
          <a:lstStyle>
            <a:lvl1pPr marL="0" indent="0">
              <a:buNone/>
              <a:defRPr sz="3200" b="1" spc="80" baseline="0">
                <a:solidFill>
                  <a:srgbClr val="EE6907"/>
                </a:solidFill>
              </a:defRPr>
            </a:lvl1pPr>
          </a:lstStyle>
          <a:p>
            <a:pPr lvl="0"/>
            <a:r>
              <a:rPr lang="de-DE" dirty="0"/>
              <a:t>Slide </a:t>
            </a:r>
            <a:r>
              <a:rPr lang="de-DE" dirty="0" err="1"/>
              <a:t>Heading</a:t>
            </a:r>
            <a:endParaRPr lang="de-DE" dirty="0"/>
          </a:p>
        </p:txBody>
      </p:sp>
      <p:sp>
        <p:nvSpPr>
          <p:cNvPr id="11" name="Textplatzhalter 22"/>
          <p:cNvSpPr>
            <a:spLocks noGrp="1"/>
          </p:cNvSpPr>
          <p:nvPr>
            <p:ph type="body" sz="quarter" idx="15" hasCustomPrompt="1"/>
          </p:nvPr>
        </p:nvSpPr>
        <p:spPr>
          <a:xfrm>
            <a:off x="735999" y="1021911"/>
            <a:ext cx="7671401" cy="526958"/>
          </a:xfrm>
        </p:spPr>
        <p:txBody>
          <a:bodyPr>
            <a:noAutofit/>
          </a:bodyPr>
          <a:lstStyle>
            <a:lvl1pPr marL="0" indent="0">
              <a:buNone/>
              <a:defRPr sz="3200" spc="70" baseline="0">
                <a:solidFill>
                  <a:srgbClr val="535353"/>
                </a:solidFill>
              </a:defRPr>
            </a:lvl1pPr>
            <a:lvl2pPr>
              <a:defRPr>
                <a:solidFill>
                  <a:srgbClr val="36A9E1"/>
                </a:solidFill>
              </a:defRPr>
            </a:lvl2pPr>
            <a:lvl3pPr>
              <a:defRPr>
                <a:solidFill>
                  <a:srgbClr val="36A9E1"/>
                </a:solidFill>
              </a:defRPr>
            </a:lvl3pPr>
            <a:lvl4pPr>
              <a:defRPr>
                <a:solidFill>
                  <a:srgbClr val="36A9E1"/>
                </a:solidFill>
              </a:defRPr>
            </a:lvl4pPr>
            <a:lvl5pPr>
              <a:defRPr>
                <a:solidFill>
                  <a:srgbClr val="36A9E1"/>
                </a:solidFill>
              </a:defRPr>
            </a:lvl5pPr>
          </a:lstStyle>
          <a:p>
            <a:pPr lvl="0"/>
            <a:r>
              <a:rPr lang="de-DE" dirty="0"/>
              <a:t>Slide </a:t>
            </a:r>
            <a:r>
              <a:rPr lang="de-DE" dirty="0" err="1"/>
              <a:t>Subheading</a:t>
            </a:r>
            <a:endParaRPr lang="de-DE" dirty="0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24" hasCustomPrompt="1"/>
          </p:nvPr>
        </p:nvSpPr>
        <p:spPr>
          <a:xfrm>
            <a:off x="736600" y="1613521"/>
            <a:ext cx="7670800" cy="1973887"/>
          </a:xfr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>
                <a:solidFill>
                  <a:srgbClr val="535353"/>
                </a:solidFill>
              </a:defRPr>
            </a:lvl1pPr>
            <a:lvl2pPr marL="395903" indent="0">
              <a:lnSpc>
                <a:spcPts val="1560"/>
              </a:lnSpc>
              <a:buNone/>
              <a:defRPr>
                <a:solidFill>
                  <a:srgbClr val="164194"/>
                </a:solidFill>
              </a:defRPr>
            </a:lvl2pPr>
            <a:lvl3pPr>
              <a:lnSpc>
                <a:spcPts val="1560"/>
              </a:lnSpc>
              <a:buClr>
                <a:srgbClr val="164194"/>
              </a:buClr>
              <a:defRPr>
                <a:solidFill>
                  <a:srgbClr val="164194"/>
                </a:solidFill>
              </a:defRPr>
            </a:lvl3pPr>
            <a:lvl4pPr>
              <a:lnSpc>
                <a:spcPts val="1560"/>
              </a:lnSpc>
              <a:defRPr>
                <a:solidFill>
                  <a:srgbClr val="164194"/>
                </a:solidFill>
              </a:defRPr>
            </a:lvl4pPr>
            <a:lvl5pPr>
              <a:lnSpc>
                <a:spcPts val="1560"/>
              </a:lnSpc>
              <a:defRPr>
                <a:solidFill>
                  <a:srgbClr val="164194"/>
                </a:solidFill>
              </a:defRPr>
            </a:lvl5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e.g. </a:t>
            </a:r>
            <a:r>
              <a:rPr lang="de-DE" dirty="0" err="1"/>
              <a:t>bullet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err="1"/>
              <a:t>bullet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err="1"/>
              <a:t>bullet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9" name="Textplatzhalter 24"/>
          <p:cNvSpPr>
            <a:spLocks noGrp="1"/>
          </p:cNvSpPr>
          <p:nvPr>
            <p:ph type="body" sz="quarter" idx="19" hasCustomPrompt="1"/>
          </p:nvPr>
        </p:nvSpPr>
        <p:spPr>
          <a:xfrm>
            <a:off x="735999" y="240917"/>
            <a:ext cx="7671400" cy="275127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535353"/>
                </a:solidFill>
              </a:defRPr>
            </a:lvl1pPr>
          </a:lstStyle>
          <a:p>
            <a:pPr lvl="0"/>
            <a:r>
              <a:rPr lang="de-DE" dirty="0" err="1"/>
              <a:t>Overline</a:t>
            </a:r>
            <a:endParaRPr lang="de-DE" dirty="0"/>
          </a:p>
        </p:txBody>
      </p:sp>
      <p:pic>
        <p:nvPicPr>
          <p:cNvPr id="15" name="Bildplatzhalter 1">
            <a:extLst>
              <a:ext uri="{FF2B5EF4-FFF2-40B4-BE49-F238E27FC236}">
                <a16:creationId xmlns:a16="http://schemas.microsoft.com/office/drawing/2014/main" id="{96349A28-BF2D-404A-BA27-FB39BD272C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0" b="3330"/>
          <a:stretch>
            <a:fillRect/>
          </a:stretch>
        </p:blipFill>
        <p:spPr>
          <a:xfrm>
            <a:off x="5270786" y="6073668"/>
            <a:ext cx="1316037" cy="4476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759A1F49-3D22-4159-B858-31C2A6CD732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44679" y="6026316"/>
            <a:ext cx="2463284" cy="44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97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5409"/>
            <a:ext cx="9144000" cy="2197607"/>
          </a:xfrm>
          <a:prstGeom prst="rect">
            <a:avLst/>
          </a:prstGeom>
        </p:spPr>
      </p:pic>
      <p:sp>
        <p:nvSpPr>
          <p:cNvPr id="8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828674" y="1562573"/>
            <a:ext cx="3619757" cy="3847627"/>
          </a:xfrm>
        </p:spPr>
        <p:txBody>
          <a:bodyPr/>
          <a:lstStyle>
            <a:lvl1pPr marL="0" indent="0" algn="ctr">
              <a:buNone/>
              <a:defRPr lang="de-DE" sz="2800" kern="1200" dirty="0">
                <a:solidFill>
                  <a:srgbClr val="535353"/>
                </a:solidFill>
                <a:latin typeface="+mn-lt"/>
                <a:ea typeface="+mn-ea"/>
                <a:cs typeface="+mn-cs"/>
              </a:defRPr>
            </a:lvl1pPr>
          </a:lstStyle>
          <a:p>
            <a:br>
              <a:rPr lang="de-DE" dirty="0"/>
            </a:br>
            <a:br>
              <a:rPr lang="de-DE" dirty="0"/>
            </a:br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picture</a:t>
            </a:r>
            <a:endParaRPr lang="de-DE" dirty="0"/>
          </a:p>
        </p:txBody>
      </p:sp>
      <p:sp>
        <p:nvSpPr>
          <p:cNvPr id="11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597400" y="4947166"/>
            <a:ext cx="3810000" cy="463034"/>
          </a:xfrm>
        </p:spPr>
        <p:txBody>
          <a:bodyPr>
            <a:noAutofit/>
          </a:bodyPr>
          <a:lstStyle>
            <a:lvl1pPr marL="0" indent="0">
              <a:buNone/>
              <a:defRPr sz="1800" b="0" spc="30" baseline="0">
                <a:solidFill>
                  <a:srgbClr val="575756"/>
                </a:solidFill>
              </a:defRPr>
            </a:lvl1pPr>
          </a:lstStyle>
          <a:p>
            <a:pPr lvl="0"/>
            <a:r>
              <a:rPr lang="de-DE" dirty="0"/>
              <a:t>Source:  Um </a:t>
            </a:r>
            <a:r>
              <a:rPr lang="de-DE" dirty="0" err="1"/>
              <a:t>rerum</a:t>
            </a:r>
            <a:r>
              <a:rPr lang="de-DE" dirty="0"/>
              <a:t> et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culla</a:t>
            </a:r>
            <a:r>
              <a:rPr lang="de-DE" dirty="0"/>
              <a:t> </a:t>
            </a:r>
            <a:r>
              <a:rPr lang="de-DE" dirty="0" err="1"/>
              <a:t>volorrunt</a:t>
            </a:r>
            <a:r>
              <a:rPr lang="de-DE" dirty="0"/>
              <a:t>. 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26200" y="179047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190EBBCB-7115-4285-8105-BC97DB0CD32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8" name="Textplatzhalter 20"/>
          <p:cNvSpPr>
            <a:spLocks noGrp="1"/>
          </p:cNvSpPr>
          <p:nvPr>
            <p:ph type="body" sz="quarter" idx="31" hasCustomPrompt="1"/>
          </p:nvPr>
        </p:nvSpPr>
        <p:spPr>
          <a:xfrm>
            <a:off x="735999" y="560494"/>
            <a:ext cx="7671401" cy="452601"/>
          </a:xfrm>
        </p:spPr>
        <p:txBody>
          <a:bodyPr>
            <a:noAutofit/>
          </a:bodyPr>
          <a:lstStyle>
            <a:lvl1pPr marL="0" indent="0">
              <a:buNone/>
              <a:defRPr sz="3200" b="1" spc="80" baseline="0">
                <a:solidFill>
                  <a:srgbClr val="EE6907"/>
                </a:solidFill>
              </a:defRPr>
            </a:lvl1pPr>
          </a:lstStyle>
          <a:p>
            <a:pPr lvl="0"/>
            <a:r>
              <a:rPr lang="de-DE" dirty="0"/>
              <a:t>Slide </a:t>
            </a:r>
            <a:r>
              <a:rPr lang="de-DE" dirty="0" err="1"/>
              <a:t>Heading</a:t>
            </a:r>
            <a:endParaRPr lang="de-DE" dirty="0"/>
          </a:p>
        </p:txBody>
      </p:sp>
      <p:sp>
        <p:nvSpPr>
          <p:cNvPr id="20" name="Textplatzhalter 22"/>
          <p:cNvSpPr>
            <a:spLocks noGrp="1"/>
          </p:cNvSpPr>
          <p:nvPr>
            <p:ph type="body" sz="quarter" idx="32" hasCustomPrompt="1"/>
          </p:nvPr>
        </p:nvSpPr>
        <p:spPr>
          <a:xfrm>
            <a:off x="735999" y="1021911"/>
            <a:ext cx="7671401" cy="526958"/>
          </a:xfrm>
        </p:spPr>
        <p:txBody>
          <a:bodyPr>
            <a:noAutofit/>
          </a:bodyPr>
          <a:lstStyle>
            <a:lvl1pPr marL="0" indent="0">
              <a:buNone/>
              <a:defRPr sz="3200" spc="70" baseline="0">
                <a:solidFill>
                  <a:srgbClr val="535353"/>
                </a:solidFill>
              </a:defRPr>
            </a:lvl1pPr>
            <a:lvl2pPr>
              <a:defRPr>
                <a:solidFill>
                  <a:srgbClr val="36A9E1"/>
                </a:solidFill>
              </a:defRPr>
            </a:lvl2pPr>
            <a:lvl3pPr>
              <a:defRPr>
                <a:solidFill>
                  <a:srgbClr val="36A9E1"/>
                </a:solidFill>
              </a:defRPr>
            </a:lvl3pPr>
            <a:lvl4pPr>
              <a:defRPr>
                <a:solidFill>
                  <a:srgbClr val="36A9E1"/>
                </a:solidFill>
              </a:defRPr>
            </a:lvl4pPr>
            <a:lvl5pPr>
              <a:defRPr>
                <a:solidFill>
                  <a:srgbClr val="36A9E1"/>
                </a:solidFill>
              </a:defRPr>
            </a:lvl5pPr>
          </a:lstStyle>
          <a:p>
            <a:pPr lvl="0"/>
            <a:r>
              <a:rPr lang="de-DE" dirty="0"/>
              <a:t>Slide </a:t>
            </a:r>
            <a:r>
              <a:rPr lang="de-DE" dirty="0" err="1"/>
              <a:t>Subheading</a:t>
            </a:r>
            <a:endParaRPr lang="de-DE" dirty="0"/>
          </a:p>
        </p:txBody>
      </p:sp>
      <p:sp>
        <p:nvSpPr>
          <p:cNvPr id="21" name="Textplatzhalter 24"/>
          <p:cNvSpPr>
            <a:spLocks noGrp="1"/>
          </p:cNvSpPr>
          <p:nvPr>
            <p:ph type="body" sz="quarter" idx="19" hasCustomPrompt="1"/>
          </p:nvPr>
        </p:nvSpPr>
        <p:spPr>
          <a:xfrm>
            <a:off x="735999" y="240917"/>
            <a:ext cx="7671400" cy="275127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535353"/>
                </a:solidFill>
              </a:defRPr>
            </a:lvl1pPr>
          </a:lstStyle>
          <a:p>
            <a:pPr lvl="0"/>
            <a:r>
              <a:rPr lang="de-DE" dirty="0" err="1"/>
              <a:t>Overline</a:t>
            </a:r>
            <a:endParaRPr lang="de-DE" dirty="0"/>
          </a:p>
        </p:txBody>
      </p:sp>
      <p:sp>
        <p:nvSpPr>
          <p:cNvPr id="24" name="Textplatzhalt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4571018" y="1450110"/>
            <a:ext cx="3912582" cy="3515528"/>
          </a:xfrm>
        </p:spPr>
        <p:txBody>
          <a:bodyPr>
            <a:noAutofit/>
          </a:bodyPr>
          <a:lstStyle>
            <a:lvl1pPr marL="342900" marR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kern="1000" spc="0" baseline="0">
                <a:solidFill>
                  <a:srgbClr val="535353"/>
                </a:solidFill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e.g. </a:t>
            </a:r>
            <a:r>
              <a:rPr lang="de-DE" dirty="0" err="1"/>
              <a:t>bullet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err="1"/>
              <a:t>bullet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err="1"/>
              <a:t>bullet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pic>
        <p:nvPicPr>
          <p:cNvPr id="12" name="Bildplatzhalter 1">
            <a:extLst>
              <a:ext uri="{FF2B5EF4-FFF2-40B4-BE49-F238E27FC236}">
                <a16:creationId xmlns:a16="http://schemas.microsoft.com/office/drawing/2014/main" id="{309635FD-2B1B-41D0-8FCB-EE9EC0D879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0" b="3330"/>
          <a:stretch>
            <a:fillRect/>
          </a:stretch>
        </p:blipFill>
        <p:spPr>
          <a:xfrm>
            <a:off x="5270786" y="6073668"/>
            <a:ext cx="1316037" cy="4476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EF73913E-DA56-4453-B139-666F1E6C2AA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44679" y="6026316"/>
            <a:ext cx="2463284" cy="44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94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5409"/>
            <a:ext cx="9144000" cy="2197607"/>
          </a:xfrm>
          <a:prstGeom prst="rect">
            <a:avLst/>
          </a:prstGeom>
        </p:spPr>
      </p:pic>
      <p:sp>
        <p:nvSpPr>
          <p:cNvPr id="14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828674" y="1636713"/>
            <a:ext cx="7578725" cy="3856037"/>
          </a:xfrm>
        </p:spPr>
        <p:txBody>
          <a:bodyPr/>
          <a:lstStyle>
            <a:lvl1pPr marL="0" indent="0" algn="ctr">
              <a:buNone/>
              <a:defRPr>
                <a:solidFill>
                  <a:srgbClr val="535353"/>
                </a:solidFill>
              </a:defRPr>
            </a:lvl1pPr>
          </a:lstStyle>
          <a:p>
            <a:br>
              <a:rPr lang="de-DE" dirty="0"/>
            </a:br>
            <a:br>
              <a:rPr lang="de-DE" dirty="0"/>
            </a:br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picture</a:t>
            </a:r>
            <a:endParaRPr lang="de-DE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26200" y="179047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190EBBCB-7115-4285-8105-BC97DB0CD32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7" name="Textplatzhalter 20"/>
          <p:cNvSpPr>
            <a:spLocks noGrp="1"/>
          </p:cNvSpPr>
          <p:nvPr>
            <p:ph type="body" sz="quarter" idx="31" hasCustomPrompt="1"/>
          </p:nvPr>
        </p:nvSpPr>
        <p:spPr>
          <a:xfrm>
            <a:off x="735999" y="560494"/>
            <a:ext cx="7671401" cy="452601"/>
          </a:xfrm>
        </p:spPr>
        <p:txBody>
          <a:bodyPr>
            <a:noAutofit/>
          </a:bodyPr>
          <a:lstStyle>
            <a:lvl1pPr marL="0" indent="0">
              <a:buNone/>
              <a:defRPr sz="3200" b="1" spc="80" baseline="0">
                <a:solidFill>
                  <a:srgbClr val="EE6907"/>
                </a:solidFill>
              </a:defRPr>
            </a:lvl1pPr>
          </a:lstStyle>
          <a:p>
            <a:pPr lvl="0"/>
            <a:r>
              <a:rPr lang="de-DE" dirty="0"/>
              <a:t>Slide </a:t>
            </a:r>
            <a:r>
              <a:rPr lang="de-DE" dirty="0" err="1"/>
              <a:t>Heading</a:t>
            </a:r>
            <a:endParaRPr lang="de-DE" dirty="0"/>
          </a:p>
        </p:txBody>
      </p:sp>
      <p:sp>
        <p:nvSpPr>
          <p:cNvPr id="20" name="Textplatzhalter 22"/>
          <p:cNvSpPr>
            <a:spLocks noGrp="1"/>
          </p:cNvSpPr>
          <p:nvPr>
            <p:ph type="body" sz="quarter" idx="32" hasCustomPrompt="1"/>
          </p:nvPr>
        </p:nvSpPr>
        <p:spPr>
          <a:xfrm>
            <a:off x="735999" y="1021911"/>
            <a:ext cx="7671401" cy="526958"/>
          </a:xfrm>
        </p:spPr>
        <p:txBody>
          <a:bodyPr>
            <a:noAutofit/>
          </a:bodyPr>
          <a:lstStyle>
            <a:lvl1pPr marL="0" indent="0">
              <a:buNone/>
              <a:defRPr sz="3200" spc="70" baseline="0">
                <a:solidFill>
                  <a:srgbClr val="535353"/>
                </a:solidFill>
              </a:defRPr>
            </a:lvl1pPr>
            <a:lvl2pPr>
              <a:defRPr>
                <a:solidFill>
                  <a:srgbClr val="36A9E1"/>
                </a:solidFill>
              </a:defRPr>
            </a:lvl2pPr>
            <a:lvl3pPr>
              <a:defRPr>
                <a:solidFill>
                  <a:srgbClr val="36A9E1"/>
                </a:solidFill>
              </a:defRPr>
            </a:lvl3pPr>
            <a:lvl4pPr>
              <a:defRPr>
                <a:solidFill>
                  <a:srgbClr val="36A9E1"/>
                </a:solidFill>
              </a:defRPr>
            </a:lvl4pPr>
            <a:lvl5pPr>
              <a:defRPr>
                <a:solidFill>
                  <a:srgbClr val="36A9E1"/>
                </a:solidFill>
              </a:defRPr>
            </a:lvl5pPr>
          </a:lstStyle>
          <a:p>
            <a:pPr lvl="0"/>
            <a:r>
              <a:rPr lang="de-DE" dirty="0"/>
              <a:t>Slide </a:t>
            </a:r>
            <a:r>
              <a:rPr lang="de-DE" dirty="0" err="1"/>
              <a:t>Subheading</a:t>
            </a:r>
            <a:endParaRPr lang="de-DE" dirty="0"/>
          </a:p>
        </p:txBody>
      </p:sp>
      <p:sp>
        <p:nvSpPr>
          <p:cNvPr id="21" name="Textplatzhalter 24"/>
          <p:cNvSpPr>
            <a:spLocks noGrp="1"/>
          </p:cNvSpPr>
          <p:nvPr>
            <p:ph type="body" sz="quarter" idx="19" hasCustomPrompt="1"/>
          </p:nvPr>
        </p:nvSpPr>
        <p:spPr>
          <a:xfrm>
            <a:off x="735999" y="240917"/>
            <a:ext cx="7671400" cy="275127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535353"/>
                </a:solidFill>
              </a:defRPr>
            </a:lvl1pPr>
          </a:lstStyle>
          <a:p>
            <a:pPr lvl="0"/>
            <a:r>
              <a:rPr lang="de-DE" dirty="0" err="1"/>
              <a:t>Overline</a:t>
            </a:r>
            <a:endParaRPr lang="de-DE" dirty="0"/>
          </a:p>
        </p:txBody>
      </p:sp>
      <p:pic>
        <p:nvPicPr>
          <p:cNvPr id="10" name="Bildplatzhalter 1">
            <a:extLst>
              <a:ext uri="{FF2B5EF4-FFF2-40B4-BE49-F238E27FC236}">
                <a16:creationId xmlns:a16="http://schemas.microsoft.com/office/drawing/2014/main" id="{5560675F-CFB0-4893-A883-645420D07A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0" b="3330"/>
          <a:stretch>
            <a:fillRect/>
          </a:stretch>
        </p:blipFill>
        <p:spPr>
          <a:xfrm>
            <a:off x="5270786" y="6073668"/>
            <a:ext cx="1316037" cy="4476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94454F93-9BBD-42C2-B99A-C042A7AE269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44679" y="6026316"/>
            <a:ext cx="2463284" cy="44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90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 full siz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31" hasCustomPrompt="1"/>
          </p:nvPr>
        </p:nvSpPr>
        <p:spPr>
          <a:xfrm>
            <a:off x="0" y="0"/>
            <a:ext cx="9146646" cy="5875876"/>
          </a:xfrm>
          <a:custGeom>
            <a:avLst/>
            <a:gdLst>
              <a:gd name="connsiteX0" fmla="*/ 0 w 4121150"/>
              <a:gd name="connsiteY0" fmla="*/ 0 h 1841500"/>
              <a:gd name="connsiteX1" fmla="*/ 2060575 w 4121150"/>
              <a:gd name="connsiteY1" fmla="*/ 0 h 1841500"/>
              <a:gd name="connsiteX2" fmla="*/ 4121150 w 4121150"/>
              <a:gd name="connsiteY2" fmla="*/ 920750 h 1841500"/>
              <a:gd name="connsiteX3" fmla="*/ 2060575 w 4121150"/>
              <a:gd name="connsiteY3" fmla="*/ 1841500 h 1841500"/>
              <a:gd name="connsiteX4" fmla="*/ 0 w 4121150"/>
              <a:gd name="connsiteY4" fmla="*/ 1841500 h 1841500"/>
              <a:gd name="connsiteX5" fmla="*/ 0 w 4121150"/>
              <a:gd name="connsiteY5" fmla="*/ 0 h 1841500"/>
              <a:gd name="connsiteX0" fmla="*/ 8553600 w 8596146"/>
              <a:gd name="connsiteY0" fmla="*/ 0 h 3533500"/>
              <a:gd name="connsiteX1" fmla="*/ 2060575 w 8596146"/>
              <a:gd name="connsiteY1" fmla="*/ 1692000 h 3533500"/>
              <a:gd name="connsiteX2" fmla="*/ 4121150 w 8596146"/>
              <a:gd name="connsiteY2" fmla="*/ 2612750 h 3533500"/>
              <a:gd name="connsiteX3" fmla="*/ 2060575 w 8596146"/>
              <a:gd name="connsiteY3" fmla="*/ 3533500 h 3533500"/>
              <a:gd name="connsiteX4" fmla="*/ 0 w 8596146"/>
              <a:gd name="connsiteY4" fmla="*/ 3533500 h 3533500"/>
              <a:gd name="connsiteX5" fmla="*/ 8553600 w 8596146"/>
              <a:gd name="connsiteY5" fmla="*/ 0 h 3533500"/>
              <a:gd name="connsiteX0" fmla="*/ 9129600 w 9172146"/>
              <a:gd name="connsiteY0" fmla="*/ 0 h 3533500"/>
              <a:gd name="connsiteX1" fmla="*/ 2636575 w 9172146"/>
              <a:gd name="connsiteY1" fmla="*/ 1692000 h 3533500"/>
              <a:gd name="connsiteX2" fmla="*/ 4697150 w 9172146"/>
              <a:gd name="connsiteY2" fmla="*/ 2612750 h 3533500"/>
              <a:gd name="connsiteX3" fmla="*/ 2636575 w 9172146"/>
              <a:gd name="connsiteY3" fmla="*/ 3533500 h 3533500"/>
              <a:gd name="connsiteX4" fmla="*/ 0 w 9172146"/>
              <a:gd name="connsiteY4" fmla="*/ 12700 h 3533500"/>
              <a:gd name="connsiteX5" fmla="*/ 9129600 w 9172146"/>
              <a:gd name="connsiteY5" fmla="*/ 0 h 3533500"/>
              <a:gd name="connsiteX0" fmla="*/ 9142625 w 9185171"/>
              <a:gd name="connsiteY0" fmla="*/ 0 h 5902300"/>
              <a:gd name="connsiteX1" fmla="*/ 2649600 w 9185171"/>
              <a:gd name="connsiteY1" fmla="*/ 1692000 h 5902300"/>
              <a:gd name="connsiteX2" fmla="*/ 4710175 w 9185171"/>
              <a:gd name="connsiteY2" fmla="*/ 2612750 h 5902300"/>
              <a:gd name="connsiteX3" fmla="*/ 0 w 9185171"/>
              <a:gd name="connsiteY3" fmla="*/ 5902300 h 5902300"/>
              <a:gd name="connsiteX4" fmla="*/ 13025 w 9185171"/>
              <a:gd name="connsiteY4" fmla="*/ 12700 h 5902300"/>
              <a:gd name="connsiteX5" fmla="*/ 9142625 w 9185171"/>
              <a:gd name="connsiteY5" fmla="*/ 0 h 5902300"/>
              <a:gd name="connsiteX0" fmla="*/ 9142625 w 9342984"/>
              <a:gd name="connsiteY0" fmla="*/ 0 h 5902300"/>
              <a:gd name="connsiteX1" fmla="*/ 9144000 w 9342984"/>
              <a:gd name="connsiteY1" fmla="*/ 5860800 h 5902300"/>
              <a:gd name="connsiteX2" fmla="*/ 4710175 w 9342984"/>
              <a:gd name="connsiteY2" fmla="*/ 2612750 h 5902300"/>
              <a:gd name="connsiteX3" fmla="*/ 0 w 9342984"/>
              <a:gd name="connsiteY3" fmla="*/ 5902300 h 5902300"/>
              <a:gd name="connsiteX4" fmla="*/ 13025 w 9342984"/>
              <a:gd name="connsiteY4" fmla="*/ 12700 h 5902300"/>
              <a:gd name="connsiteX5" fmla="*/ 9142625 w 9342984"/>
              <a:gd name="connsiteY5" fmla="*/ 0 h 5902300"/>
              <a:gd name="connsiteX0" fmla="*/ 9142625 w 9341062"/>
              <a:gd name="connsiteY0" fmla="*/ 0 h 5902300"/>
              <a:gd name="connsiteX1" fmla="*/ 9144000 w 9341062"/>
              <a:gd name="connsiteY1" fmla="*/ 5860800 h 5902300"/>
              <a:gd name="connsiteX2" fmla="*/ 4616575 w 9341062"/>
              <a:gd name="connsiteY2" fmla="*/ 5629550 h 5902300"/>
              <a:gd name="connsiteX3" fmla="*/ 0 w 9341062"/>
              <a:gd name="connsiteY3" fmla="*/ 5902300 h 5902300"/>
              <a:gd name="connsiteX4" fmla="*/ 13025 w 9341062"/>
              <a:gd name="connsiteY4" fmla="*/ 12700 h 5902300"/>
              <a:gd name="connsiteX5" fmla="*/ 9142625 w 9341062"/>
              <a:gd name="connsiteY5" fmla="*/ 0 h 5902300"/>
              <a:gd name="connsiteX0" fmla="*/ 9142625 w 9341062"/>
              <a:gd name="connsiteY0" fmla="*/ 0 h 5902300"/>
              <a:gd name="connsiteX1" fmla="*/ 9144000 w 9341062"/>
              <a:gd name="connsiteY1" fmla="*/ 5860800 h 5902300"/>
              <a:gd name="connsiteX2" fmla="*/ 4616575 w 9341062"/>
              <a:gd name="connsiteY2" fmla="*/ 5629550 h 5902300"/>
              <a:gd name="connsiteX3" fmla="*/ 0 w 9341062"/>
              <a:gd name="connsiteY3" fmla="*/ 5902300 h 5902300"/>
              <a:gd name="connsiteX4" fmla="*/ 13025 w 9341062"/>
              <a:gd name="connsiteY4" fmla="*/ 12700 h 5902300"/>
              <a:gd name="connsiteX5" fmla="*/ 9142625 w 9341062"/>
              <a:gd name="connsiteY5" fmla="*/ 0 h 5902300"/>
              <a:gd name="connsiteX0" fmla="*/ 9142625 w 9450838"/>
              <a:gd name="connsiteY0" fmla="*/ 0 h 5902300"/>
              <a:gd name="connsiteX1" fmla="*/ 9144000 w 9450838"/>
              <a:gd name="connsiteY1" fmla="*/ 5860800 h 5902300"/>
              <a:gd name="connsiteX2" fmla="*/ 4616575 w 9450838"/>
              <a:gd name="connsiteY2" fmla="*/ 5629550 h 5902300"/>
              <a:gd name="connsiteX3" fmla="*/ 0 w 9450838"/>
              <a:gd name="connsiteY3" fmla="*/ 5902300 h 5902300"/>
              <a:gd name="connsiteX4" fmla="*/ 13025 w 9450838"/>
              <a:gd name="connsiteY4" fmla="*/ 12700 h 5902300"/>
              <a:gd name="connsiteX5" fmla="*/ 9142625 w 9450838"/>
              <a:gd name="connsiteY5" fmla="*/ 0 h 5902300"/>
              <a:gd name="connsiteX0" fmla="*/ 9142625 w 9151489"/>
              <a:gd name="connsiteY0" fmla="*/ 0 h 5902300"/>
              <a:gd name="connsiteX1" fmla="*/ 9144000 w 9151489"/>
              <a:gd name="connsiteY1" fmla="*/ 5860800 h 5902300"/>
              <a:gd name="connsiteX2" fmla="*/ 4616575 w 9151489"/>
              <a:gd name="connsiteY2" fmla="*/ 5629550 h 5902300"/>
              <a:gd name="connsiteX3" fmla="*/ 0 w 9151489"/>
              <a:gd name="connsiteY3" fmla="*/ 5902300 h 5902300"/>
              <a:gd name="connsiteX4" fmla="*/ 13025 w 9151489"/>
              <a:gd name="connsiteY4" fmla="*/ 12700 h 5902300"/>
              <a:gd name="connsiteX5" fmla="*/ 9142625 w 9151489"/>
              <a:gd name="connsiteY5" fmla="*/ 0 h 5902300"/>
              <a:gd name="connsiteX0" fmla="*/ 9142625 w 9151489"/>
              <a:gd name="connsiteY0" fmla="*/ 0 h 5904000"/>
              <a:gd name="connsiteX1" fmla="*/ 9144000 w 9151489"/>
              <a:gd name="connsiteY1" fmla="*/ 5904000 h 5904000"/>
              <a:gd name="connsiteX2" fmla="*/ 4616575 w 9151489"/>
              <a:gd name="connsiteY2" fmla="*/ 5629550 h 5904000"/>
              <a:gd name="connsiteX3" fmla="*/ 0 w 9151489"/>
              <a:gd name="connsiteY3" fmla="*/ 5902300 h 5904000"/>
              <a:gd name="connsiteX4" fmla="*/ 13025 w 9151489"/>
              <a:gd name="connsiteY4" fmla="*/ 12700 h 5904000"/>
              <a:gd name="connsiteX5" fmla="*/ 9142625 w 9151489"/>
              <a:gd name="connsiteY5" fmla="*/ 0 h 5904000"/>
              <a:gd name="connsiteX0" fmla="*/ 9142625 w 9151489"/>
              <a:gd name="connsiteY0" fmla="*/ 0 h 5904000"/>
              <a:gd name="connsiteX1" fmla="*/ 9144000 w 9151489"/>
              <a:gd name="connsiteY1" fmla="*/ 5904000 h 5904000"/>
              <a:gd name="connsiteX2" fmla="*/ 4616575 w 9151489"/>
              <a:gd name="connsiteY2" fmla="*/ 5629550 h 5904000"/>
              <a:gd name="connsiteX3" fmla="*/ 0 w 9151489"/>
              <a:gd name="connsiteY3" fmla="*/ 5902300 h 5904000"/>
              <a:gd name="connsiteX4" fmla="*/ 13025 w 9151489"/>
              <a:gd name="connsiteY4" fmla="*/ 12700 h 5904000"/>
              <a:gd name="connsiteX5" fmla="*/ 9142625 w 9151489"/>
              <a:gd name="connsiteY5" fmla="*/ 0 h 5904000"/>
              <a:gd name="connsiteX0" fmla="*/ 9142625 w 9151489"/>
              <a:gd name="connsiteY0" fmla="*/ 0 h 5904000"/>
              <a:gd name="connsiteX1" fmla="*/ 9144000 w 9151489"/>
              <a:gd name="connsiteY1" fmla="*/ 5904000 h 5904000"/>
              <a:gd name="connsiteX2" fmla="*/ 4616575 w 9151489"/>
              <a:gd name="connsiteY2" fmla="*/ 5629550 h 5904000"/>
              <a:gd name="connsiteX3" fmla="*/ 0 w 9151489"/>
              <a:gd name="connsiteY3" fmla="*/ 5902300 h 5904000"/>
              <a:gd name="connsiteX4" fmla="*/ 13025 w 9151489"/>
              <a:gd name="connsiteY4" fmla="*/ 12700 h 5904000"/>
              <a:gd name="connsiteX5" fmla="*/ 9142625 w 9151489"/>
              <a:gd name="connsiteY5" fmla="*/ 0 h 5904000"/>
              <a:gd name="connsiteX0" fmla="*/ 9142625 w 9151489"/>
              <a:gd name="connsiteY0" fmla="*/ 0 h 5904000"/>
              <a:gd name="connsiteX1" fmla="*/ 9144000 w 9151489"/>
              <a:gd name="connsiteY1" fmla="*/ 5904000 h 5904000"/>
              <a:gd name="connsiteX2" fmla="*/ 4616575 w 9151489"/>
              <a:gd name="connsiteY2" fmla="*/ 5629550 h 5904000"/>
              <a:gd name="connsiteX3" fmla="*/ 0 w 9151489"/>
              <a:gd name="connsiteY3" fmla="*/ 5902300 h 5904000"/>
              <a:gd name="connsiteX4" fmla="*/ 13025 w 9151489"/>
              <a:gd name="connsiteY4" fmla="*/ 12700 h 5904000"/>
              <a:gd name="connsiteX5" fmla="*/ 9142625 w 9151489"/>
              <a:gd name="connsiteY5" fmla="*/ 0 h 5904000"/>
              <a:gd name="connsiteX0" fmla="*/ 9142625 w 9151489"/>
              <a:gd name="connsiteY0" fmla="*/ 0 h 5904000"/>
              <a:gd name="connsiteX1" fmla="*/ 9144000 w 9151489"/>
              <a:gd name="connsiteY1" fmla="*/ 5904000 h 5904000"/>
              <a:gd name="connsiteX2" fmla="*/ 4616575 w 9151489"/>
              <a:gd name="connsiteY2" fmla="*/ 5629550 h 5904000"/>
              <a:gd name="connsiteX3" fmla="*/ 0 w 9151489"/>
              <a:gd name="connsiteY3" fmla="*/ 5902300 h 5904000"/>
              <a:gd name="connsiteX4" fmla="*/ 13025 w 9151489"/>
              <a:gd name="connsiteY4" fmla="*/ 12700 h 5904000"/>
              <a:gd name="connsiteX5" fmla="*/ 9142625 w 9151489"/>
              <a:gd name="connsiteY5" fmla="*/ 0 h 5904000"/>
              <a:gd name="connsiteX0" fmla="*/ 9157025 w 9160873"/>
              <a:gd name="connsiteY0" fmla="*/ 8900 h 5891300"/>
              <a:gd name="connsiteX1" fmla="*/ 9144000 w 9160873"/>
              <a:gd name="connsiteY1" fmla="*/ 5891300 h 5891300"/>
              <a:gd name="connsiteX2" fmla="*/ 4616575 w 9160873"/>
              <a:gd name="connsiteY2" fmla="*/ 5616850 h 5891300"/>
              <a:gd name="connsiteX3" fmla="*/ 0 w 9160873"/>
              <a:gd name="connsiteY3" fmla="*/ 5889600 h 5891300"/>
              <a:gd name="connsiteX4" fmla="*/ 13025 w 9160873"/>
              <a:gd name="connsiteY4" fmla="*/ 0 h 5891300"/>
              <a:gd name="connsiteX5" fmla="*/ 9157025 w 9160873"/>
              <a:gd name="connsiteY5" fmla="*/ 8900 h 5891300"/>
              <a:gd name="connsiteX0" fmla="*/ 9157025 w 9157875"/>
              <a:gd name="connsiteY0" fmla="*/ 8900 h 5891300"/>
              <a:gd name="connsiteX1" fmla="*/ 9144000 w 9157875"/>
              <a:gd name="connsiteY1" fmla="*/ 5891300 h 5891300"/>
              <a:gd name="connsiteX2" fmla="*/ 4616575 w 9157875"/>
              <a:gd name="connsiteY2" fmla="*/ 5616850 h 5891300"/>
              <a:gd name="connsiteX3" fmla="*/ 0 w 9157875"/>
              <a:gd name="connsiteY3" fmla="*/ 5889600 h 5891300"/>
              <a:gd name="connsiteX4" fmla="*/ 13025 w 9157875"/>
              <a:gd name="connsiteY4" fmla="*/ 0 h 5891300"/>
              <a:gd name="connsiteX5" fmla="*/ 9157025 w 9157875"/>
              <a:gd name="connsiteY5" fmla="*/ 8900 h 5891300"/>
              <a:gd name="connsiteX0" fmla="*/ 9157025 w 9159571"/>
              <a:gd name="connsiteY0" fmla="*/ 8900 h 5891300"/>
              <a:gd name="connsiteX1" fmla="*/ 9151200 w 9159571"/>
              <a:gd name="connsiteY1" fmla="*/ 5891300 h 5891300"/>
              <a:gd name="connsiteX2" fmla="*/ 4616575 w 9159571"/>
              <a:gd name="connsiteY2" fmla="*/ 5616850 h 5891300"/>
              <a:gd name="connsiteX3" fmla="*/ 0 w 9159571"/>
              <a:gd name="connsiteY3" fmla="*/ 5889600 h 5891300"/>
              <a:gd name="connsiteX4" fmla="*/ 13025 w 9159571"/>
              <a:gd name="connsiteY4" fmla="*/ 0 h 5891300"/>
              <a:gd name="connsiteX5" fmla="*/ 9157025 w 9159571"/>
              <a:gd name="connsiteY5" fmla="*/ 8900 h 5891300"/>
              <a:gd name="connsiteX0" fmla="*/ 9157025 w 9157942"/>
              <a:gd name="connsiteY0" fmla="*/ 8900 h 5891300"/>
              <a:gd name="connsiteX1" fmla="*/ 9151200 w 9157942"/>
              <a:gd name="connsiteY1" fmla="*/ 5891300 h 5891300"/>
              <a:gd name="connsiteX2" fmla="*/ 4616575 w 9157942"/>
              <a:gd name="connsiteY2" fmla="*/ 5616850 h 5891300"/>
              <a:gd name="connsiteX3" fmla="*/ 0 w 9157942"/>
              <a:gd name="connsiteY3" fmla="*/ 5889600 h 5891300"/>
              <a:gd name="connsiteX4" fmla="*/ 13025 w 9157942"/>
              <a:gd name="connsiteY4" fmla="*/ 0 h 5891300"/>
              <a:gd name="connsiteX5" fmla="*/ 9157025 w 9157942"/>
              <a:gd name="connsiteY5" fmla="*/ 8900 h 5891300"/>
              <a:gd name="connsiteX0" fmla="*/ 9145114 w 9146031"/>
              <a:gd name="connsiteY0" fmla="*/ 8900 h 5891300"/>
              <a:gd name="connsiteX1" fmla="*/ 9139289 w 9146031"/>
              <a:gd name="connsiteY1" fmla="*/ 5891300 h 5891300"/>
              <a:gd name="connsiteX2" fmla="*/ 4604664 w 9146031"/>
              <a:gd name="connsiteY2" fmla="*/ 5616850 h 5891300"/>
              <a:gd name="connsiteX3" fmla="*/ 2489 w 9146031"/>
              <a:gd name="connsiteY3" fmla="*/ 5889600 h 5891300"/>
              <a:gd name="connsiteX4" fmla="*/ 1114 w 9146031"/>
              <a:gd name="connsiteY4" fmla="*/ 0 h 5891300"/>
              <a:gd name="connsiteX5" fmla="*/ 9145114 w 9146031"/>
              <a:gd name="connsiteY5" fmla="*/ 8900 h 5891300"/>
              <a:gd name="connsiteX0" fmla="*/ 9146226 w 9147143"/>
              <a:gd name="connsiteY0" fmla="*/ 8900 h 5891300"/>
              <a:gd name="connsiteX1" fmla="*/ 9140401 w 9147143"/>
              <a:gd name="connsiteY1" fmla="*/ 5891300 h 5891300"/>
              <a:gd name="connsiteX2" fmla="*/ 4605776 w 9147143"/>
              <a:gd name="connsiteY2" fmla="*/ 5616850 h 5891300"/>
              <a:gd name="connsiteX3" fmla="*/ 3601 w 9147143"/>
              <a:gd name="connsiteY3" fmla="*/ 5889600 h 5891300"/>
              <a:gd name="connsiteX4" fmla="*/ 2226 w 9147143"/>
              <a:gd name="connsiteY4" fmla="*/ 0 h 5891300"/>
              <a:gd name="connsiteX5" fmla="*/ 9146226 w 9147143"/>
              <a:gd name="connsiteY5" fmla="*/ 8900 h 5891300"/>
              <a:gd name="connsiteX0" fmla="*/ 9146226 w 9147143"/>
              <a:gd name="connsiteY0" fmla="*/ 8900 h 5891300"/>
              <a:gd name="connsiteX1" fmla="*/ 9140401 w 9147143"/>
              <a:gd name="connsiteY1" fmla="*/ 5891300 h 5891300"/>
              <a:gd name="connsiteX2" fmla="*/ 4605777 w 9147143"/>
              <a:gd name="connsiteY2" fmla="*/ 5587884 h 5891300"/>
              <a:gd name="connsiteX3" fmla="*/ 3601 w 9147143"/>
              <a:gd name="connsiteY3" fmla="*/ 5889600 h 5891300"/>
              <a:gd name="connsiteX4" fmla="*/ 2226 w 9147143"/>
              <a:gd name="connsiteY4" fmla="*/ 0 h 5891300"/>
              <a:gd name="connsiteX5" fmla="*/ 9146226 w 9147143"/>
              <a:gd name="connsiteY5" fmla="*/ 8900 h 5891300"/>
              <a:gd name="connsiteX0" fmla="*/ 9146226 w 9147143"/>
              <a:gd name="connsiteY0" fmla="*/ 8900 h 5891300"/>
              <a:gd name="connsiteX1" fmla="*/ 9140401 w 9147143"/>
              <a:gd name="connsiteY1" fmla="*/ 5891300 h 5891300"/>
              <a:gd name="connsiteX2" fmla="*/ 4605777 w 9147143"/>
              <a:gd name="connsiteY2" fmla="*/ 5587884 h 5891300"/>
              <a:gd name="connsiteX3" fmla="*/ 3601 w 9147143"/>
              <a:gd name="connsiteY3" fmla="*/ 5875117 h 5891300"/>
              <a:gd name="connsiteX4" fmla="*/ 2226 w 9147143"/>
              <a:gd name="connsiteY4" fmla="*/ 0 h 5891300"/>
              <a:gd name="connsiteX5" fmla="*/ 9146226 w 9147143"/>
              <a:gd name="connsiteY5" fmla="*/ 8900 h 5891300"/>
              <a:gd name="connsiteX0" fmla="*/ 9146226 w 9147143"/>
              <a:gd name="connsiteY0" fmla="*/ 8900 h 5891300"/>
              <a:gd name="connsiteX1" fmla="*/ 9140401 w 9147143"/>
              <a:gd name="connsiteY1" fmla="*/ 5891300 h 5891300"/>
              <a:gd name="connsiteX2" fmla="*/ 4605777 w 9147143"/>
              <a:gd name="connsiteY2" fmla="*/ 5587884 h 5891300"/>
              <a:gd name="connsiteX3" fmla="*/ 3601 w 9147143"/>
              <a:gd name="connsiteY3" fmla="*/ 5875117 h 5891300"/>
              <a:gd name="connsiteX4" fmla="*/ 2226 w 9147143"/>
              <a:gd name="connsiteY4" fmla="*/ 0 h 5891300"/>
              <a:gd name="connsiteX5" fmla="*/ 9146226 w 9147143"/>
              <a:gd name="connsiteY5" fmla="*/ 8900 h 5891300"/>
              <a:gd name="connsiteX0" fmla="*/ 9146226 w 9147143"/>
              <a:gd name="connsiteY0" fmla="*/ 8900 h 5891300"/>
              <a:gd name="connsiteX1" fmla="*/ 9140401 w 9147143"/>
              <a:gd name="connsiteY1" fmla="*/ 5891300 h 5891300"/>
              <a:gd name="connsiteX2" fmla="*/ 4562220 w 9147143"/>
              <a:gd name="connsiteY2" fmla="*/ 5587884 h 5891300"/>
              <a:gd name="connsiteX3" fmla="*/ 3601 w 9147143"/>
              <a:gd name="connsiteY3" fmla="*/ 5875117 h 5891300"/>
              <a:gd name="connsiteX4" fmla="*/ 2226 w 9147143"/>
              <a:gd name="connsiteY4" fmla="*/ 0 h 5891300"/>
              <a:gd name="connsiteX5" fmla="*/ 9146226 w 9147143"/>
              <a:gd name="connsiteY5" fmla="*/ 8900 h 5891300"/>
              <a:gd name="connsiteX0" fmla="*/ 9146226 w 9147143"/>
              <a:gd name="connsiteY0" fmla="*/ 8900 h 5875117"/>
              <a:gd name="connsiteX1" fmla="*/ 9140401 w 9147143"/>
              <a:gd name="connsiteY1" fmla="*/ 5862334 h 5875117"/>
              <a:gd name="connsiteX2" fmla="*/ 4562220 w 9147143"/>
              <a:gd name="connsiteY2" fmla="*/ 5587884 h 5875117"/>
              <a:gd name="connsiteX3" fmla="*/ 3601 w 9147143"/>
              <a:gd name="connsiteY3" fmla="*/ 5875117 h 5875117"/>
              <a:gd name="connsiteX4" fmla="*/ 2226 w 9147143"/>
              <a:gd name="connsiteY4" fmla="*/ 0 h 5875117"/>
              <a:gd name="connsiteX5" fmla="*/ 9146226 w 9147143"/>
              <a:gd name="connsiteY5" fmla="*/ 8900 h 5875117"/>
              <a:gd name="connsiteX0" fmla="*/ 9146226 w 9147143"/>
              <a:gd name="connsiteY0" fmla="*/ 8900 h 5875117"/>
              <a:gd name="connsiteX1" fmla="*/ 9140401 w 9147143"/>
              <a:gd name="connsiteY1" fmla="*/ 5862334 h 5875117"/>
              <a:gd name="connsiteX2" fmla="*/ 4562220 w 9147143"/>
              <a:gd name="connsiteY2" fmla="*/ 5587884 h 5875117"/>
              <a:gd name="connsiteX3" fmla="*/ 3601 w 9147143"/>
              <a:gd name="connsiteY3" fmla="*/ 5875117 h 5875117"/>
              <a:gd name="connsiteX4" fmla="*/ 2226 w 9147143"/>
              <a:gd name="connsiteY4" fmla="*/ 0 h 5875117"/>
              <a:gd name="connsiteX5" fmla="*/ 9146226 w 9147143"/>
              <a:gd name="connsiteY5" fmla="*/ 8900 h 5875117"/>
              <a:gd name="connsiteX0" fmla="*/ 9146226 w 9147143"/>
              <a:gd name="connsiteY0" fmla="*/ 8900 h 5875117"/>
              <a:gd name="connsiteX1" fmla="*/ 9140401 w 9147143"/>
              <a:gd name="connsiteY1" fmla="*/ 5862334 h 5875117"/>
              <a:gd name="connsiteX2" fmla="*/ 4562220 w 9147143"/>
              <a:gd name="connsiteY2" fmla="*/ 5587884 h 5875117"/>
              <a:gd name="connsiteX3" fmla="*/ 3601 w 9147143"/>
              <a:gd name="connsiteY3" fmla="*/ 5875117 h 5875117"/>
              <a:gd name="connsiteX4" fmla="*/ 2226 w 9147143"/>
              <a:gd name="connsiteY4" fmla="*/ 0 h 5875117"/>
              <a:gd name="connsiteX5" fmla="*/ 9146226 w 9147143"/>
              <a:gd name="connsiteY5" fmla="*/ 8900 h 5875117"/>
              <a:gd name="connsiteX0" fmla="*/ 9146226 w 9147143"/>
              <a:gd name="connsiteY0" fmla="*/ 8900 h 5875117"/>
              <a:gd name="connsiteX1" fmla="*/ 9140401 w 9147143"/>
              <a:gd name="connsiteY1" fmla="*/ 5862334 h 5875117"/>
              <a:gd name="connsiteX2" fmla="*/ 4569480 w 9147143"/>
              <a:gd name="connsiteY2" fmla="*/ 5573401 h 5875117"/>
              <a:gd name="connsiteX3" fmla="*/ 3601 w 9147143"/>
              <a:gd name="connsiteY3" fmla="*/ 5875117 h 5875117"/>
              <a:gd name="connsiteX4" fmla="*/ 2226 w 9147143"/>
              <a:gd name="connsiteY4" fmla="*/ 0 h 5875117"/>
              <a:gd name="connsiteX5" fmla="*/ 9146226 w 9147143"/>
              <a:gd name="connsiteY5" fmla="*/ 8900 h 5875117"/>
              <a:gd name="connsiteX0" fmla="*/ 9146226 w 9147143"/>
              <a:gd name="connsiteY0" fmla="*/ 8900 h 5863237"/>
              <a:gd name="connsiteX1" fmla="*/ 9140401 w 9147143"/>
              <a:gd name="connsiteY1" fmla="*/ 5862334 h 5863237"/>
              <a:gd name="connsiteX2" fmla="*/ 4569480 w 9147143"/>
              <a:gd name="connsiteY2" fmla="*/ 5573401 h 5863237"/>
              <a:gd name="connsiteX3" fmla="*/ 3601 w 9147143"/>
              <a:gd name="connsiteY3" fmla="*/ 5863237 h 5863237"/>
              <a:gd name="connsiteX4" fmla="*/ 2226 w 9147143"/>
              <a:gd name="connsiteY4" fmla="*/ 0 h 5863237"/>
              <a:gd name="connsiteX5" fmla="*/ 9146226 w 9147143"/>
              <a:gd name="connsiteY5" fmla="*/ 8900 h 5863237"/>
              <a:gd name="connsiteX0" fmla="*/ 9146226 w 9147143"/>
              <a:gd name="connsiteY0" fmla="*/ 8900 h 5863237"/>
              <a:gd name="connsiteX1" fmla="*/ 9140401 w 9147143"/>
              <a:gd name="connsiteY1" fmla="*/ 5862334 h 5863237"/>
              <a:gd name="connsiteX2" fmla="*/ 4569480 w 9147143"/>
              <a:gd name="connsiteY2" fmla="*/ 5573401 h 5863237"/>
              <a:gd name="connsiteX3" fmla="*/ 3601 w 9147143"/>
              <a:gd name="connsiteY3" fmla="*/ 5863237 h 5863237"/>
              <a:gd name="connsiteX4" fmla="*/ 2226 w 9147143"/>
              <a:gd name="connsiteY4" fmla="*/ 0 h 5863237"/>
              <a:gd name="connsiteX5" fmla="*/ 9146226 w 9147143"/>
              <a:gd name="connsiteY5" fmla="*/ 8900 h 5863237"/>
              <a:gd name="connsiteX0" fmla="*/ 9146226 w 9147143"/>
              <a:gd name="connsiteY0" fmla="*/ 8900 h 5863237"/>
              <a:gd name="connsiteX1" fmla="*/ 9140401 w 9147143"/>
              <a:gd name="connsiteY1" fmla="*/ 5862334 h 5863237"/>
              <a:gd name="connsiteX2" fmla="*/ 4574245 w 9147143"/>
              <a:gd name="connsiteY2" fmla="*/ 5590034 h 5863237"/>
              <a:gd name="connsiteX3" fmla="*/ 3601 w 9147143"/>
              <a:gd name="connsiteY3" fmla="*/ 5863237 h 5863237"/>
              <a:gd name="connsiteX4" fmla="*/ 2226 w 9147143"/>
              <a:gd name="connsiteY4" fmla="*/ 0 h 5863237"/>
              <a:gd name="connsiteX5" fmla="*/ 9146226 w 9147143"/>
              <a:gd name="connsiteY5" fmla="*/ 8900 h 5863237"/>
              <a:gd name="connsiteX0" fmla="*/ 9146226 w 9149790"/>
              <a:gd name="connsiteY0" fmla="*/ 8900 h 5863237"/>
              <a:gd name="connsiteX1" fmla="*/ 9147547 w 9149790"/>
              <a:gd name="connsiteY1" fmla="*/ 5862334 h 5863237"/>
              <a:gd name="connsiteX2" fmla="*/ 4574245 w 9149790"/>
              <a:gd name="connsiteY2" fmla="*/ 5590034 h 5863237"/>
              <a:gd name="connsiteX3" fmla="*/ 3601 w 9149790"/>
              <a:gd name="connsiteY3" fmla="*/ 5863237 h 5863237"/>
              <a:gd name="connsiteX4" fmla="*/ 2226 w 9149790"/>
              <a:gd name="connsiteY4" fmla="*/ 0 h 5863237"/>
              <a:gd name="connsiteX5" fmla="*/ 9146226 w 9149790"/>
              <a:gd name="connsiteY5" fmla="*/ 8900 h 5863237"/>
              <a:gd name="connsiteX0" fmla="*/ 9146226 w 9149790"/>
              <a:gd name="connsiteY0" fmla="*/ 8900 h 5863237"/>
              <a:gd name="connsiteX1" fmla="*/ 9147547 w 9149790"/>
              <a:gd name="connsiteY1" fmla="*/ 5862334 h 5863237"/>
              <a:gd name="connsiteX2" fmla="*/ 4574245 w 9149790"/>
              <a:gd name="connsiteY2" fmla="*/ 5590034 h 5863237"/>
              <a:gd name="connsiteX3" fmla="*/ 3601 w 9149790"/>
              <a:gd name="connsiteY3" fmla="*/ 5863237 h 5863237"/>
              <a:gd name="connsiteX4" fmla="*/ 2226 w 9149790"/>
              <a:gd name="connsiteY4" fmla="*/ 0 h 5863237"/>
              <a:gd name="connsiteX5" fmla="*/ 9146226 w 9149790"/>
              <a:gd name="connsiteY5" fmla="*/ 8900 h 5863237"/>
              <a:gd name="connsiteX0" fmla="*/ 9146226 w 9149790"/>
              <a:gd name="connsiteY0" fmla="*/ 8900 h 5863237"/>
              <a:gd name="connsiteX1" fmla="*/ 9147547 w 9149790"/>
              <a:gd name="connsiteY1" fmla="*/ 5862334 h 5863237"/>
              <a:gd name="connsiteX2" fmla="*/ 4574245 w 9149790"/>
              <a:gd name="connsiteY2" fmla="*/ 5590034 h 5863237"/>
              <a:gd name="connsiteX3" fmla="*/ 3601 w 9149790"/>
              <a:gd name="connsiteY3" fmla="*/ 5863237 h 5863237"/>
              <a:gd name="connsiteX4" fmla="*/ 2226 w 9149790"/>
              <a:gd name="connsiteY4" fmla="*/ 0 h 5863237"/>
              <a:gd name="connsiteX5" fmla="*/ 9146226 w 9149790"/>
              <a:gd name="connsiteY5" fmla="*/ 8900 h 586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9790" h="5863237">
                <a:moveTo>
                  <a:pt x="9146226" y="8900"/>
                </a:moveTo>
                <a:cubicBezTo>
                  <a:pt x="9149084" y="865700"/>
                  <a:pt x="9151889" y="-20066"/>
                  <a:pt x="9147547" y="5862334"/>
                </a:cubicBezTo>
                <a:cubicBezTo>
                  <a:pt x="7425219" y="5617535"/>
                  <a:pt x="6098236" y="5589884"/>
                  <a:pt x="4574245" y="5590034"/>
                </a:cubicBezTo>
                <a:cubicBezTo>
                  <a:pt x="3050254" y="5590185"/>
                  <a:pt x="1863434" y="5684860"/>
                  <a:pt x="3601" y="5863237"/>
                </a:cubicBezTo>
                <a:cubicBezTo>
                  <a:pt x="743" y="-38363"/>
                  <a:pt x="-2116" y="1963200"/>
                  <a:pt x="2226" y="0"/>
                </a:cubicBezTo>
                <a:lnTo>
                  <a:pt x="9146226" y="890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baseline="0">
                <a:solidFill>
                  <a:srgbClr val="535353"/>
                </a:solidFill>
              </a:defRPr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picture</a:t>
            </a:r>
            <a:endParaRPr lang="de-DE" dirty="0"/>
          </a:p>
        </p:txBody>
      </p:sp>
      <p:sp>
        <p:nvSpPr>
          <p:cNvPr id="17" name="Textplatzhalter 20"/>
          <p:cNvSpPr>
            <a:spLocks noGrp="1"/>
          </p:cNvSpPr>
          <p:nvPr>
            <p:ph type="body" sz="quarter" idx="32" hasCustomPrompt="1"/>
          </p:nvPr>
        </p:nvSpPr>
        <p:spPr>
          <a:xfrm>
            <a:off x="735999" y="560494"/>
            <a:ext cx="7671401" cy="452601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 spc="80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Slide </a:t>
            </a:r>
            <a:r>
              <a:rPr lang="de-DE" dirty="0" err="1"/>
              <a:t>Heading</a:t>
            </a:r>
            <a:br>
              <a:rPr lang="de-DE" dirty="0"/>
            </a:br>
            <a:endParaRPr lang="de-DE" dirty="0"/>
          </a:p>
        </p:txBody>
      </p:sp>
      <p:sp>
        <p:nvSpPr>
          <p:cNvPr id="18" name="Textplatzhalter 22"/>
          <p:cNvSpPr>
            <a:spLocks noGrp="1"/>
          </p:cNvSpPr>
          <p:nvPr>
            <p:ph type="body" sz="quarter" idx="33" hasCustomPrompt="1"/>
          </p:nvPr>
        </p:nvSpPr>
        <p:spPr>
          <a:xfrm>
            <a:off x="735999" y="1021911"/>
            <a:ext cx="7671401" cy="526958"/>
          </a:xfrm>
        </p:spPr>
        <p:txBody>
          <a:bodyPr>
            <a:noAutofit/>
          </a:bodyPr>
          <a:lstStyle>
            <a:lvl1pPr marL="0" indent="0">
              <a:buNone/>
              <a:defRPr sz="3200" spc="70" baseline="0">
                <a:solidFill>
                  <a:schemeClr val="bg1"/>
                </a:solidFill>
              </a:defRPr>
            </a:lvl1pPr>
            <a:lvl2pPr>
              <a:defRPr>
                <a:solidFill>
                  <a:srgbClr val="36A9E1"/>
                </a:solidFill>
              </a:defRPr>
            </a:lvl2pPr>
            <a:lvl3pPr>
              <a:defRPr>
                <a:solidFill>
                  <a:srgbClr val="36A9E1"/>
                </a:solidFill>
              </a:defRPr>
            </a:lvl3pPr>
            <a:lvl4pPr>
              <a:defRPr>
                <a:solidFill>
                  <a:srgbClr val="36A9E1"/>
                </a:solidFill>
              </a:defRPr>
            </a:lvl4pPr>
            <a:lvl5pPr>
              <a:defRPr>
                <a:solidFill>
                  <a:srgbClr val="36A9E1"/>
                </a:solidFill>
              </a:defRPr>
            </a:lvl5pPr>
          </a:lstStyle>
          <a:p>
            <a:pPr lvl="0"/>
            <a:r>
              <a:rPr lang="de-DE" dirty="0"/>
              <a:t>Slide </a:t>
            </a:r>
            <a:r>
              <a:rPr lang="de-DE" dirty="0" err="1"/>
              <a:t>Subheading</a:t>
            </a:r>
            <a:endParaRPr lang="de-DE" dirty="0"/>
          </a:p>
        </p:txBody>
      </p:sp>
      <p:sp>
        <p:nvSpPr>
          <p:cNvPr id="19" name="Textplatzhalter 24"/>
          <p:cNvSpPr>
            <a:spLocks noGrp="1"/>
          </p:cNvSpPr>
          <p:nvPr>
            <p:ph type="body" sz="quarter" idx="19" hasCustomPrompt="1"/>
          </p:nvPr>
        </p:nvSpPr>
        <p:spPr>
          <a:xfrm>
            <a:off x="735999" y="240917"/>
            <a:ext cx="7671400" cy="275127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err="1"/>
              <a:t>Overline</a:t>
            </a:r>
            <a:endParaRPr lang="de-DE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26200" y="179047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190EBBCB-7115-4285-8105-BC97DB0CD32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9" name="Bildplatzhalter 1">
            <a:extLst>
              <a:ext uri="{FF2B5EF4-FFF2-40B4-BE49-F238E27FC236}">
                <a16:creationId xmlns:a16="http://schemas.microsoft.com/office/drawing/2014/main" id="{910083B8-A048-4607-953D-9C8C030FE2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0" b="3330"/>
          <a:stretch>
            <a:fillRect/>
          </a:stretch>
        </p:blipFill>
        <p:spPr>
          <a:xfrm>
            <a:off x="5270786" y="6073668"/>
            <a:ext cx="1316037" cy="4476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7A0E65F-79A6-4006-B9A5-D0E3197BBB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44679" y="6026316"/>
            <a:ext cx="2463284" cy="44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789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4842344"/>
            <a:ext cx="9144000" cy="2015656"/>
          </a:xfrm>
          <a:prstGeom prst="rect">
            <a:avLst/>
          </a:prstGeom>
          <a:solidFill>
            <a:srgbClr val="EE6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9" name="Grafik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6800"/>
            <a:ext cx="9144000" cy="226060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707" y="711411"/>
            <a:ext cx="1725206" cy="603627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0" y="1376279"/>
            <a:ext cx="1349445" cy="1837944"/>
          </a:xfrm>
          <a:prstGeom prst="rect">
            <a:avLst/>
          </a:prstGeom>
        </p:spPr>
      </p:pic>
      <p:sp>
        <p:nvSpPr>
          <p:cNvPr id="11" name="Textplatzhalter 20"/>
          <p:cNvSpPr>
            <a:spLocks noGrp="1"/>
          </p:cNvSpPr>
          <p:nvPr>
            <p:ph type="body" sz="quarter" idx="33" hasCustomPrompt="1"/>
          </p:nvPr>
        </p:nvSpPr>
        <p:spPr>
          <a:xfrm>
            <a:off x="727074" y="1676880"/>
            <a:ext cx="4472999" cy="52563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3200" b="1" spc="80" baseline="0">
                <a:solidFill>
                  <a:srgbClr val="EE6907"/>
                </a:solidFill>
              </a:defRPr>
            </a:lvl1pPr>
          </a:lstStyle>
          <a:p>
            <a:pPr lvl="0"/>
            <a:r>
              <a:rPr lang="de-DE" dirty="0" err="1"/>
              <a:t>Contact</a:t>
            </a:r>
            <a:endParaRPr lang="de-DE" dirty="0"/>
          </a:p>
        </p:txBody>
      </p:sp>
      <p:sp>
        <p:nvSpPr>
          <p:cNvPr id="12" name="Textplatzhalt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735999" y="2429212"/>
            <a:ext cx="4464074" cy="286322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kern="1000" spc="0" baseline="0">
                <a:solidFill>
                  <a:srgbClr val="535353"/>
                </a:solidFill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sz="2400" dirty="0"/>
              <a:t>Full name</a:t>
            </a:r>
            <a:br>
              <a:rPr lang="en-US" sz="2400" dirty="0"/>
            </a:br>
            <a:r>
              <a:rPr lang="en-US" sz="2400" dirty="0"/>
              <a:t>Position</a:t>
            </a:r>
            <a:br>
              <a:rPr lang="en-US" sz="2400" dirty="0"/>
            </a:br>
            <a:r>
              <a:rPr lang="en-US" sz="2400" dirty="0"/>
              <a:t>Institution/Company</a:t>
            </a:r>
            <a:br>
              <a:rPr lang="en-US" sz="2400" dirty="0"/>
            </a:br>
            <a:r>
              <a:rPr lang="en-US" sz="2400" dirty="0"/>
              <a:t>Institution/Company line 2</a:t>
            </a:r>
            <a:br>
              <a:rPr lang="en-US" sz="2400" dirty="0"/>
            </a:br>
            <a:r>
              <a:rPr lang="en-US" sz="2400" dirty="0"/>
              <a:t>Phone:  xxx</a:t>
            </a:r>
            <a:br>
              <a:rPr lang="en-US" sz="2400" dirty="0"/>
            </a:br>
            <a:r>
              <a:rPr lang="en-US" sz="2400" dirty="0"/>
              <a:t>e-mail: </a:t>
            </a:r>
            <a:r>
              <a:rPr lang="en-US" sz="2400" dirty="0" err="1"/>
              <a:t>full.name@xx.cc.yy</a:t>
            </a:r>
            <a:br>
              <a:rPr lang="en-US" sz="2400" dirty="0"/>
            </a:br>
            <a:r>
              <a:rPr lang="en-US" sz="2400" dirty="0"/>
              <a:t>www.projectwebsite.eu</a:t>
            </a:r>
          </a:p>
        </p:txBody>
      </p:sp>
      <p:sp>
        <p:nvSpPr>
          <p:cNvPr id="13" name="Textplatzhalter 20"/>
          <p:cNvSpPr>
            <a:spLocks noGrp="1"/>
          </p:cNvSpPr>
          <p:nvPr>
            <p:ph type="body" sz="quarter" idx="36" hasCustomPrompt="1"/>
          </p:nvPr>
        </p:nvSpPr>
        <p:spPr>
          <a:xfrm>
            <a:off x="6883400" y="3418524"/>
            <a:ext cx="1433513" cy="69721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 b="0" spc="80" baseline="0">
                <a:solidFill>
                  <a:srgbClr val="EE6907"/>
                </a:solidFill>
              </a:defRPr>
            </a:lvl1pPr>
          </a:lstStyle>
          <a:p>
            <a:pPr lvl="0"/>
            <a:r>
              <a:rPr lang="de-DE" dirty="0"/>
              <a:t>Project </a:t>
            </a:r>
            <a:r>
              <a:rPr lang="de-DE" dirty="0" err="1"/>
              <a:t>Acronym</a:t>
            </a:r>
            <a:endParaRPr lang="de-DE" dirty="0"/>
          </a:p>
        </p:txBody>
      </p:sp>
      <p:pic>
        <p:nvPicPr>
          <p:cNvPr id="14" name="Bildplatzhalter 1">
            <a:extLst>
              <a:ext uri="{FF2B5EF4-FFF2-40B4-BE49-F238E27FC236}">
                <a16:creationId xmlns:a16="http://schemas.microsoft.com/office/drawing/2014/main" id="{67848503-CFC0-4B54-95D7-2AEB6FAE506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0" b="3330"/>
          <a:stretch>
            <a:fillRect/>
          </a:stretch>
        </p:blipFill>
        <p:spPr>
          <a:xfrm>
            <a:off x="666114" y="758126"/>
            <a:ext cx="1625507" cy="55294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D5715FCF-1F8A-4A99-9320-71D2E124236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266316" y="703843"/>
            <a:ext cx="3042533" cy="55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107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9">
          <p15:clr>
            <a:srgbClr val="FBAE40"/>
          </p15:clr>
        </p15:guide>
        <p15:guide id="2" pos="521">
          <p15:clr>
            <a:srgbClr val="FBAE40"/>
          </p15:clr>
        </p15:guide>
        <p15:guide id="3" pos="5239">
          <p15:clr>
            <a:srgbClr val="FBAE40"/>
          </p15:clr>
        </p15:guide>
        <p15:guide id="4" pos="4400">
          <p15:clr>
            <a:srgbClr val="FBAE40"/>
          </p15:clr>
        </p15:guide>
        <p15:guide id="5" orient="horz" pos="82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EBBCB-7115-4285-8105-BC97DB0CD3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65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0" r:id="rId2"/>
    <p:sldLayoutId id="2147483683" r:id="rId3"/>
    <p:sldLayoutId id="2147483686" r:id="rId4"/>
    <p:sldLayoutId id="2147483666" r:id="rId5"/>
    <p:sldLayoutId id="2147483679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paci.uni-rostock.d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magda@biser.org.p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ser-en.org.p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294641" y="2883760"/>
            <a:ext cx="8070026" cy="722313"/>
          </a:xfrm>
        </p:spPr>
        <p:txBody>
          <a:bodyPr/>
          <a:lstStyle/>
          <a:p>
            <a:r>
              <a:rPr lang="de-DE" dirty="0" err="1"/>
              <a:t>EmPaci</a:t>
            </a:r>
            <a:r>
              <a:rPr lang="de-DE" dirty="0"/>
              <a:t> </a:t>
            </a:r>
            <a:r>
              <a:rPr lang="pl-PL" dirty="0"/>
              <a:t>Project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375920" y="3600450"/>
            <a:ext cx="3810000" cy="722313"/>
          </a:xfrm>
        </p:spPr>
        <p:txBody>
          <a:bodyPr>
            <a:normAutofit fontScale="70000" lnSpcReduction="20000"/>
          </a:bodyPr>
          <a:lstStyle/>
          <a:p>
            <a:r>
              <a:rPr lang="pl-PL" dirty="0" err="1"/>
              <a:t>Empowering</a:t>
            </a:r>
            <a:r>
              <a:rPr lang="pl-PL" dirty="0"/>
              <a:t> </a:t>
            </a:r>
            <a:r>
              <a:rPr lang="pl-PL" dirty="0" err="1"/>
              <a:t>participatory</a:t>
            </a:r>
            <a:endParaRPr lang="pl-PL" dirty="0"/>
          </a:p>
          <a:p>
            <a:r>
              <a:rPr lang="pl-PL" dirty="0" err="1"/>
              <a:t>Budgeting</a:t>
            </a:r>
            <a:r>
              <a:rPr lang="pl-PL" dirty="0"/>
              <a:t> in the BSR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/>
          </p:nvPr>
        </p:nvSpPr>
        <p:spPr>
          <a:xfrm>
            <a:off x="206015" y="5918303"/>
            <a:ext cx="4244800" cy="376710"/>
          </a:xfrm>
        </p:spPr>
        <p:txBody>
          <a:bodyPr/>
          <a:lstStyle/>
          <a:p>
            <a:r>
              <a:rPr lang="pl-PL" dirty="0"/>
              <a:t>Pruszcz Gdański</a:t>
            </a:r>
            <a:r>
              <a:rPr lang="de-DE" dirty="0"/>
              <a:t>, </a:t>
            </a:r>
            <a:r>
              <a:rPr lang="pl-PL" dirty="0"/>
              <a:t>29 August</a:t>
            </a:r>
            <a:r>
              <a:rPr lang="de-DE" dirty="0"/>
              <a:t>  2019</a:t>
            </a:r>
          </a:p>
        </p:txBody>
      </p:sp>
      <p:pic>
        <p:nvPicPr>
          <p:cNvPr id="2" name="Bildplatzhalter 1"/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0" b="3330"/>
          <a:stretch>
            <a:fillRect/>
          </a:stretch>
        </p:blipFill>
        <p:spPr>
          <a:xfrm>
            <a:off x="5263273" y="748330"/>
            <a:ext cx="1316037" cy="447675"/>
          </a:xfrm>
          <a:solidFill>
            <a:schemeClr val="bg1"/>
          </a:solidFill>
        </p:spPr>
      </p:pic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721289" y="4811240"/>
            <a:ext cx="3464631" cy="758825"/>
          </a:xfrm>
        </p:spPr>
        <p:txBody>
          <a:bodyPr/>
          <a:lstStyle/>
          <a:p>
            <a:r>
              <a:rPr lang="pl-PL" dirty="0"/>
              <a:t>Magda Leszczyna-Rzucidło, BISER, Gdynia</a:t>
            </a:r>
            <a:endParaRPr lang="de-DE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67B2DCA-1EDD-4AF8-B8A7-EC4F4D9CC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7166" y="700978"/>
            <a:ext cx="2463284" cy="448372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0186EAEF-32E3-4DF0-8828-928F2C7328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5033" y="3032303"/>
            <a:ext cx="4928554" cy="352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21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PB </a:t>
            </a:r>
            <a:r>
              <a:rPr lang="de-DE" dirty="0" err="1"/>
              <a:t>preconditions</a:t>
            </a:r>
            <a:r>
              <a:rPr lang="de-DE" dirty="0"/>
              <a:t> in </a:t>
            </a:r>
            <a:r>
              <a:rPr lang="pl-PL" dirty="0"/>
              <a:t>POMORSKIE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4"/>
          </p:nvPr>
        </p:nvSpPr>
        <p:spPr>
          <a:xfrm>
            <a:off x="736600" y="1325285"/>
            <a:ext cx="7670800" cy="38172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Size of population: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2 324 251</a:t>
            </a: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Average age of population: </a:t>
            </a:r>
          </a:p>
          <a:p>
            <a:pPr marL="738803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Share of elderly (&gt; 65 years) 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26%</a:t>
            </a: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8803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Share youth (&lt; 16 years)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17%</a:t>
            </a: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Gender of population: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49%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51% </a:t>
            </a:r>
            <a:r>
              <a:rPr lang="pl-PL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female</a:t>
            </a: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Income level: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PLN 4496 (99,3%) ~ EUR 1046</a:t>
            </a:r>
          </a:p>
          <a:p>
            <a:pPr>
              <a:lnSpc>
                <a:spcPct val="150000"/>
              </a:lnSpc>
            </a:pP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Unemployment level: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4,3%</a:t>
            </a: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Dispersion of citizenry (citizens/km²):</a:t>
            </a:r>
            <a:r>
              <a:rPr lang="pl-PL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127 </a:t>
            </a: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de-DE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332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F35839B-3058-4760-B293-76B02006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63D4354-4409-43C3-9F6E-4C4335A8AA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PB </a:t>
            </a:r>
            <a:r>
              <a:rPr lang="de-DE" dirty="0" err="1"/>
              <a:t>preconditions</a:t>
            </a:r>
            <a:r>
              <a:rPr lang="de-DE" dirty="0"/>
              <a:t> in </a:t>
            </a:r>
            <a:r>
              <a:rPr lang="pl-PL" dirty="0"/>
              <a:t>Gdynia</a:t>
            </a:r>
            <a:endParaRPr lang="de-DE" dirty="0"/>
          </a:p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A6F9E45-518B-412E-B2B7-332F490C88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l-PL" sz="2800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925B963-2A97-45B5-B000-275CF2BABD0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86799" y="1557684"/>
            <a:ext cx="7670800" cy="413191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Any and all residents of Gdynia are allowed to take part in the PB, regardless of their age, accommodation or citizenship. You just have to be a resident of this city.</a:t>
            </a:r>
            <a:endParaRPr lang="pl-PL" sz="7600" dirty="0">
              <a:solidFill>
                <a:srgbClr val="FF000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endParaRPr lang="pl-PL" sz="4600" dirty="0"/>
          </a:p>
          <a:p>
            <a:pPr marL="0" indent="0">
              <a:lnSpc>
                <a:spcPct val="170000"/>
              </a:lnSpc>
              <a:buNone/>
            </a:pPr>
            <a:endParaRPr lang="pl-PL" sz="4600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D71455FA-FC0B-4914-BBF9-71C509B82ED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5999" y="240917"/>
            <a:ext cx="7671400" cy="275127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de-DE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2ED715F5-0887-43CE-9BF1-9C1DAF4F7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558" y="2952940"/>
            <a:ext cx="6535062" cy="290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785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957012E-2764-4205-805F-099073B7A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696CEEC-EEE0-4AA2-8381-F38FB50A3F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What kind of projects can be submitted to the PB</a:t>
            </a:r>
            <a:r>
              <a:rPr lang="pl-PL" dirty="0"/>
              <a:t> in Gdynia?</a:t>
            </a:r>
            <a:endParaRPr lang="en-US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156C585-4841-47F9-91CF-C464088A5C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29676B9-D3E0-4CC0-BDC6-7F6D354FF65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36600" y="1666240"/>
            <a:ext cx="7670800" cy="48666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Projects may be related to areas such as:</a:t>
            </a:r>
            <a:endParaRPr lang="pl-P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70000"/>
              </a:lnSpc>
              <a:buNone/>
            </a:pPr>
            <a:r>
              <a:rPr lang="en-US" b="1" dirty="0"/>
              <a:t>Education </a:t>
            </a:r>
            <a:r>
              <a:rPr lang="en-US" dirty="0"/>
              <a:t>(e.g. workshops, regional education)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b="1" dirty="0"/>
              <a:t>Transport and traffic </a:t>
            </a:r>
            <a:r>
              <a:rPr lang="en-US" b="1" dirty="0" err="1"/>
              <a:t>organisation</a:t>
            </a:r>
            <a:r>
              <a:rPr lang="en-US" b="1" dirty="0"/>
              <a:t> </a:t>
            </a:r>
            <a:r>
              <a:rPr lang="en-US" dirty="0"/>
              <a:t>(e.g. bike lanes, road renovations, solutions that calm traffic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b="1" dirty="0"/>
              <a:t>Culture </a:t>
            </a:r>
            <a:r>
              <a:rPr lang="en-US" dirty="0"/>
              <a:t>(e.g. festivals, community festivities, artistic </a:t>
            </a:r>
            <a:r>
              <a:rPr lang="en-US" dirty="0" err="1"/>
              <a:t>programmes</a:t>
            </a:r>
            <a:r>
              <a:rPr lang="en-US" dirty="0"/>
              <a:t>, film screenings)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b="1" dirty="0"/>
              <a:t>Environmental protection </a:t>
            </a:r>
            <a:r>
              <a:rPr lang="en-US" dirty="0"/>
              <a:t>(e.g. recycling containers, solar panels, bins for dog poop)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b="1" dirty="0"/>
              <a:t>Social support </a:t>
            </a:r>
            <a:r>
              <a:rPr lang="en-US" dirty="0"/>
              <a:t>(e.g. promotion of social integration, subsidies for warm meals)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b="1" dirty="0"/>
              <a:t>Public space </a:t>
            </a:r>
            <a:r>
              <a:rPr lang="en-US" dirty="0"/>
              <a:t>(e.g. small architecture, decorative elements, lighting, development of yards and squares)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b="1" dirty="0"/>
              <a:t>Sport and recreation </a:t>
            </a:r>
            <a:r>
              <a:rPr lang="en-US" dirty="0"/>
              <a:t>(e.g. sport fields, sport activities, acquisition of sporting equipment available to everyone)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b="1" dirty="0"/>
              <a:t>Health </a:t>
            </a:r>
            <a:r>
              <a:rPr lang="en-US" dirty="0"/>
              <a:t>(e.g. prophylactic tests, pro-health education, new defibrillators)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b="1" dirty="0"/>
              <a:t>Urban green areas </a:t>
            </a:r>
            <a:r>
              <a:rPr lang="en-US" dirty="0"/>
              <a:t>(e.g. planting new trees and bushes, development of parks, seeding lawns and flower meadows)</a:t>
            </a:r>
          </a:p>
          <a:p>
            <a:pPr marL="0" indent="0">
              <a:lnSpc>
                <a:spcPct val="170000"/>
              </a:lnSpc>
              <a:buNone/>
            </a:pPr>
            <a:endParaRPr lang="en-US" dirty="0"/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08F45481-C834-4B62-A731-77EE0D424E0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9726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D1627BC-CFF4-473C-A6C0-F3A52343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16F5B99-97C0-427D-8C47-D0B829C374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current</a:t>
            </a:r>
            <a:r>
              <a:rPr lang="pl-PL" dirty="0"/>
              <a:t> EMPACI </a:t>
            </a:r>
            <a:r>
              <a:rPr lang="pl-PL" dirty="0" err="1"/>
              <a:t>work</a:t>
            </a:r>
            <a:r>
              <a:rPr lang="pl-PL" dirty="0"/>
              <a:t> - </a:t>
            </a:r>
            <a:r>
              <a:rPr lang="en-US" dirty="0" err="1"/>
              <a:t>EmPaci</a:t>
            </a:r>
            <a:r>
              <a:rPr lang="en-US" dirty="0"/>
              <a:t> </a:t>
            </a:r>
            <a:r>
              <a:rPr lang="en-US" dirty="0" err="1"/>
              <a:t>GoA</a:t>
            </a:r>
            <a:r>
              <a:rPr lang="en-US" dirty="0"/>
              <a:t> 2.2 - Citizen survey  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8347641-4B18-42B3-86A6-A7474A28D3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CD5BAE9-DB66-406A-92D3-1D886D174DF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36600" y="1613521"/>
            <a:ext cx="7670800" cy="374079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err="1"/>
              <a:t>Survey</a:t>
            </a:r>
            <a:r>
              <a:rPr lang="pl-PL" dirty="0"/>
              <a:t> with 42 </a:t>
            </a:r>
            <a:r>
              <a:rPr lang="pl-PL" dirty="0" err="1"/>
              <a:t>questions</a:t>
            </a: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err="1"/>
              <a:t>Done</a:t>
            </a:r>
            <a:r>
              <a:rPr lang="pl-PL" dirty="0"/>
              <a:t> in 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project</a:t>
            </a:r>
            <a:r>
              <a:rPr lang="pl-PL" dirty="0"/>
              <a:t> partner </a:t>
            </a:r>
            <a:r>
              <a:rPr lang="pl-PL" dirty="0" err="1"/>
              <a:t>countries</a:t>
            </a:r>
            <a:r>
              <a:rPr lang="pl-PL" dirty="0"/>
              <a:t>, but </a:t>
            </a:r>
            <a:r>
              <a:rPr lang="pl-PL" dirty="0" err="1"/>
              <a:t>nly</a:t>
            </a:r>
            <a:r>
              <a:rPr lang="pl-PL" dirty="0"/>
              <a:t> in </a:t>
            </a:r>
            <a:r>
              <a:rPr lang="pl-PL" dirty="0" err="1"/>
              <a:t>selected</a:t>
            </a:r>
            <a:r>
              <a:rPr lang="pl-PL" dirty="0"/>
              <a:t> </a:t>
            </a:r>
            <a:r>
              <a:rPr lang="pl-PL" dirty="0" err="1"/>
              <a:t>cities</a:t>
            </a:r>
            <a:r>
              <a:rPr lang="pl-PL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5% of the </a:t>
            </a:r>
            <a:r>
              <a:rPr lang="pl-PL" dirty="0" err="1"/>
              <a:t>city</a:t>
            </a:r>
            <a:r>
              <a:rPr lang="pl-PL" dirty="0"/>
              <a:t> </a:t>
            </a:r>
            <a:r>
              <a:rPr lang="pl-PL" dirty="0" err="1"/>
              <a:t>population</a:t>
            </a:r>
            <a:r>
              <a:rPr lang="pl-PL" dirty="0"/>
              <a:t> to </a:t>
            </a:r>
            <a:r>
              <a:rPr lang="pl-PL" dirty="0" err="1"/>
              <a:t>take</a:t>
            </a:r>
            <a:r>
              <a:rPr lang="pl-PL" dirty="0"/>
              <a:t> part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err="1"/>
              <a:t>Results</a:t>
            </a:r>
            <a:r>
              <a:rPr lang="pl-PL" dirty="0"/>
              <a:t> </a:t>
            </a:r>
            <a:r>
              <a:rPr lang="pl-PL" dirty="0" err="1"/>
              <a:t>being</a:t>
            </a:r>
            <a:r>
              <a:rPr lang="pl-PL" dirty="0"/>
              <a:t> </a:t>
            </a:r>
            <a:r>
              <a:rPr lang="pl-PL" dirty="0" err="1"/>
              <a:t>collected</a:t>
            </a:r>
            <a:r>
              <a:rPr lang="pl-PL" dirty="0"/>
              <a:t> from August </a:t>
            </a:r>
            <a:r>
              <a:rPr lang="pl-PL" dirty="0" err="1"/>
              <a:t>until</a:t>
            </a:r>
            <a:r>
              <a:rPr lang="pl-PL" dirty="0"/>
              <a:t> </a:t>
            </a:r>
            <a:r>
              <a:rPr lang="pl-PL" dirty="0" err="1"/>
              <a:t>November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err="1"/>
              <a:t>Initial</a:t>
            </a:r>
            <a:r>
              <a:rPr lang="pl-PL" dirty="0"/>
              <a:t> </a:t>
            </a:r>
            <a:r>
              <a:rPr lang="pl-PL" dirty="0" err="1"/>
              <a:t>results</a:t>
            </a:r>
            <a:r>
              <a:rPr lang="pl-PL" dirty="0"/>
              <a:t> in </a:t>
            </a:r>
            <a:r>
              <a:rPr lang="pl-PL" dirty="0" err="1"/>
              <a:t>December</a:t>
            </a:r>
            <a:r>
              <a:rPr lang="pl-PL" dirty="0"/>
              <a:t> 2019</a:t>
            </a:r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B4B913A8-2028-4A6C-8F0D-2C1A6C49FE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0069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7D8B159-C985-43F8-A09D-53930B146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2F7077-D0FC-4CF8-8013-E99DCB1918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EmPaci</a:t>
            </a:r>
            <a:r>
              <a:rPr lang="en-US" dirty="0"/>
              <a:t> </a:t>
            </a:r>
            <a:r>
              <a:rPr lang="en-US" dirty="0" err="1"/>
              <a:t>GoA</a:t>
            </a:r>
            <a:r>
              <a:rPr lang="en-US" dirty="0"/>
              <a:t> 2.2 - Citizen survey  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36C073D-693E-49DF-972D-8CBE1CB032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5999" y="1021911"/>
            <a:ext cx="7671401" cy="237929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09BBA42-D8D8-4AC9-8887-1F97538D2C0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7840" y="1422400"/>
            <a:ext cx="8341360" cy="50291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en-US" b="1" dirty="0"/>
              <a:t>1. Interest in politics and civic engagement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 </a:t>
            </a:r>
            <a:endParaRPr lang="pl-PL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How strong is your interest in municipal politics?</a:t>
            </a:r>
            <a:endParaRPr lang="pl-P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a.  	Very strong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b.  	Rather strong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c.  	Moderate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d.  	Rather weak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e.  	I am not interested in municipal politics </a:t>
            </a:r>
            <a:endParaRPr lang="pl-PL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 </a:t>
            </a:r>
            <a:endParaRPr lang="pl-P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How often do you discuss politics with your family?</a:t>
            </a:r>
            <a:endParaRPr lang="pl-P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a.  	Daily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b.  	Weekly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c.  	Monthly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d.  	Yearly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e.  	Never</a:t>
            </a:r>
            <a:endParaRPr lang="pl-PL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 </a:t>
            </a:r>
            <a:endParaRPr lang="pl-P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How often do you discuss politics with your friends?</a:t>
            </a:r>
            <a:endParaRPr lang="pl-P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a.  	Daily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b.  	Weekly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c.  	Monthly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d.  	Yearly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e.  	Never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</a:rPr>
              <a:t>H</a:t>
            </a:r>
            <a:r>
              <a:rPr lang="en-US" b="1" dirty="0" err="1">
                <a:solidFill>
                  <a:srgbClr val="FF0000"/>
                </a:solidFill>
              </a:rPr>
              <a:t>ave</a:t>
            </a:r>
            <a:r>
              <a:rPr lang="en-US" b="1" dirty="0">
                <a:solidFill>
                  <a:srgbClr val="FF0000"/>
                </a:solidFill>
              </a:rPr>
              <a:t> you ever sought for contact of a member of the municipal council?</a:t>
            </a:r>
            <a:endParaRPr lang="pl-P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a.  	Yes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b.  	No</a:t>
            </a:r>
            <a:endParaRPr lang="pl-PL" dirty="0"/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2CD2042-A1BA-4F26-8DA3-373DFF54CEE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5435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7D8B159-C985-43F8-A09D-53930B146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2F7077-D0FC-4CF8-8013-E99DCB1918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EmPaci</a:t>
            </a:r>
            <a:r>
              <a:rPr lang="en-US" dirty="0"/>
              <a:t> </a:t>
            </a:r>
            <a:r>
              <a:rPr lang="en-US" dirty="0" err="1"/>
              <a:t>GoA</a:t>
            </a:r>
            <a:r>
              <a:rPr lang="en-US" dirty="0"/>
              <a:t> 2.2 - Citizen survey  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36C073D-693E-49DF-972D-8CBE1CB032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5999" y="1021911"/>
            <a:ext cx="7671401" cy="237929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09BBA42-D8D8-4AC9-8887-1F97538D2C0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7840" y="1422400"/>
            <a:ext cx="834136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r>
              <a:rPr lang="en-US" b="1" dirty="0">
                <a:solidFill>
                  <a:srgbClr val="FF0000"/>
                </a:solidFill>
              </a:rPr>
              <a:t>Did you vote at the last election for the municipal council?</a:t>
            </a:r>
            <a:endParaRPr lang="pl-P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a.  	Yes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b.  	No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 </a:t>
            </a:r>
            <a:endParaRPr lang="pl-PL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With which sentence below do you agree most?</a:t>
            </a:r>
            <a:endParaRPr lang="pl-P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a.  	Local politics is represented by men.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b.  	Local politics is represented by women.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c.  	There is approx. equal representation of men and women in local politics.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 </a:t>
            </a:r>
            <a:endParaRPr lang="pl-PL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Which of below is more important in municipal politics?</a:t>
            </a:r>
            <a:endParaRPr lang="pl-P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a.  	Ability to negotiate hard and win.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b.  	Ability to find consensus.</a:t>
            </a:r>
            <a:endParaRPr lang="pl-PL" dirty="0"/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2CD2042-A1BA-4F26-8DA3-373DFF54CEE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9505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7D8B159-C985-43F8-A09D-53930B146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2F7077-D0FC-4CF8-8013-E99DCB1918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EmPaci</a:t>
            </a:r>
            <a:r>
              <a:rPr lang="en-US" dirty="0"/>
              <a:t> </a:t>
            </a:r>
            <a:r>
              <a:rPr lang="en-US" dirty="0" err="1"/>
              <a:t>GoA</a:t>
            </a:r>
            <a:r>
              <a:rPr lang="en-US" dirty="0"/>
              <a:t> 2.2 - Citizen survey  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36C073D-693E-49DF-972D-8CBE1CB032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5999" y="1021911"/>
            <a:ext cx="7671401" cy="237929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2CD2042-A1BA-4F26-8DA3-373DFF54CEE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D2204A53-2004-4529-B44F-67B91C278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664772"/>
              </p:ext>
            </p:extLst>
          </p:nvPr>
        </p:nvGraphicFramePr>
        <p:xfrm>
          <a:off x="1605281" y="1609555"/>
          <a:ext cx="6410961" cy="413793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724742">
                  <a:extLst>
                    <a:ext uri="{9D8B030D-6E8A-4147-A177-3AD203B41FA5}">
                      <a16:colId xmlns:a16="http://schemas.microsoft.com/office/drawing/2014/main" val="1333248445"/>
                    </a:ext>
                  </a:extLst>
                </a:gridCol>
                <a:gridCol w="894933">
                  <a:extLst>
                    <a:ext uri="{9D8B030D-6E8A-4147-A177-3AD203B41FA5}">
                      <a16:colId xmlns:a16="http://schemas.microsoft.com/office/drawing/2014/main" val="607270430"/>
                    </a:ext>
                  </a:extLst>
                </a:gridCol>
                <a:gridCol w="895643">
                  <a:extLst>
                    <a:ext uri="{9D8B030D-6E8A-4147-A177-3AD203B41FA5}">
                      <a16:colId xmlns:a16="http://schemas.microsoft.com/office/drawing/2014/main" val="4235133985"/>
                    </a:ext>
                  </a:extLst>
                </a:gridCol>
                <a:gridCol w="895643">
                  <a:extLst>
                    <a:ext uri="{9D8B030D-6E8A-4147-A177-3AD203B41FA5}">
                      <a16:colId xmlns:a16="http://schemas.microsoft.com/office/drawing/2014/main" val="3126705801"/>
                    </a:ext>
                  </a:extLst>
                </a:gridCol>
              </a:tblGrid>
              <a:tr h="1432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Yes, more than twice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Once or twice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Never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1622932"/>
                  </a:ext>
                </a:extLst>
              </a:tr>
              <a:tr h="615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Engaged in persuading others to a social cause?</a:t>
                      </a:r>
                      <a:endParaRPr lang="pl-PL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262936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Signed a petition?</a:t>
                      </a:r>
                      <a:endParaRPr lang="pl-PL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0720404"/>
                  </a:ext>
                </a:extLst>
              </a:tr>
              <a:tr h="704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Boycotted a brand/product/person because of your beliefs?</a:t>
                      </a:r>
                      <a:endParaRPr lang="pl-PL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874087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Taken part in charity event?</a:t>
                      </a:r>
                      <a:endParaRPr lang="pl-PL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0115540"/>
                  </a:ext>
                </a:extLst>
              </a:tr>
              <a:tr h="704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Taken part in protest/ a demonstration</a:t>
                      </a:r>
                      <a:r>
                        <a:rPr lang="en-US" sz="1600" dirty="0">
                          <a:effectLst/>
                        </a:rPr>
                        <a:t>?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6183829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D2241CCA-C1EC-455F-B8EE-AD5E170CB883}"/>
              </a:ext>
            </a:extLst>
          </p:cNvPr>
          <p:cNvSpPr>
            <a:spLocks noGrp="1" noChangeArrowheads="1"/>
          </p:cNvSpPr>
          <p:nvPr>
            <p:ph type="body" sz="quarter" idx="24"/>
          </p:nvPr>
        </p:nvSpPr>
        <p:spPr bwMode="auto">
          <a:xfrm>
            <a:off x="569595" y="2402011"/>
            <a:ext cx="1154240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</a:t>
            </a:r>
            <a:r>
              <a:rPr kumimoji="0" lang="en-US" altLang="pl-PL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Have you ever:</a:t>
            </a:r>
            <a:endParaRPr kumimoji="0" lang="pl-PL" altLang="pl-PL" sz="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751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7D8B159-C985-43F8-A09D-53930B146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2F7077-D0FC-4CF8-8013-E99DCB1918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EmPaci</a:t>
            </a:r>
            <a:r>
              <a:rPr lang="en-US" dirty="0"/>
              <a:t> </a:t>
            </a:r>
            <a:r>
              <a:rPr lang="en-US" dirty="0" err="1"/>
              <a:t>GoA</a:t>
            </a:r>
            <a:r>
              <a:rPr lang="en-US" dirty="0"/>
              <a:t> 2.2 - Citizen survey  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36C073D-693E-49DF-972D-8CBE1CB032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5999" y="1021911"/>
            <a:ext cx="7671401" cy="237929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09BBA42-D8D8-4AC9-8887-1F97538D2C0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7840" y="1422400"/>
            <a:ext cx="8341360" cy="50291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Which form of local engagement seems most appealing to you:</a:t>
            </a:r>
            <a:endParaRPr lang="pl-P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/>
              <a:t>multiple answers possible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a.  	Supporting local council’s projects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b.  	Joining an NGO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c.  	Volunteering/social work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d.  	Neighbors’ initiatives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e.	Collaboration with municipal organizations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f.	Protests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f any, are you affiliated with groups/organizations aiming at solving problems in your community, related to:</a:t>
            </a:r>
            <a:endParaRPr lang="pl-P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/>
              <a:t>multiple answers possible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a.  	Environmental protection,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b.  	Health or social services,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c.  	Education,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d.  	Work with youth,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e.  	Political organizations / parties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f.	Community organizations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g.	Urban planning</a:t>
            </a:r>
            <a:endParaRPr lang="pl-PL" dirty="0"/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2CD2042-A1BA-4F26-8DA3-373DFF54CEE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6885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67B5C32-FADF-4006-9F8D-8249037D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C32AD84-1B96-41F7-BB30-CCD8B81C21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388BCAA-6ABC-4FA1-B7E0-72CF1BF581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7DEB93D-44EC-4535-B2C8-4AB90F952F3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23549" y="179047"/>
            <a:ext cx="8083851" cy="5571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questions</a:t>
            </a:r>
            <a:r>
              <a:rPr lang="pl-PL" dirty="0"/>
              <a:t> </a:t>
            </a:r>
            <a:r>
              <a:rPr lang="pl-PL" dirty="0" err="1"/>
              <a:t>include</a:t>
            </a:r>
            <a:r>
              <a:rPr lang="pl-PL" dirty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How satisfied are you overall with your life in</a:t>
            </a:r>
            <a:r>
              <a:rPr lang="pl-PL" dirty="0">
                <a:solidFill>
                  <a:srgbClr val="FF0000"/>
                </a:solidFill>
              </a:rPr>
              <a:t>…..</a:t>
            </a: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important is the following city attribute for your place satisfaction and how satisfied are you with these attributes in [HOME MUNICIPALITY]?</a:t>
            </a:r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1B321C8F-67FE-4466-83D5-38128305A4B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829A93DE-B4B9-4A27-8B93-F9984DD60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948821"/>
              </p:ext>
            </p:extLst>
          </p:nvPr>
        </p:nvGraphicFramePr>
        <p:xfrm>
          <a:off x="172086" y="4305739"/>
          <a:ext cx="4248150" cy="15303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48150">
                  <a:extLst>
                    <a:ext uri="{9D8B030D-6E8A-4147-A177-3AD203B41FA5}">
                      <a16:colId xmlns:a16="http://schemas.microsoft.com/office/drawing/2014/main" val="1713075360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A wide range of cultural activities (theatre, nightlife, etc.)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933645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 variety of shopping opportunities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857206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Many different cultures and subcultures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569687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 energy and atmosphere of the city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319998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Availability of different services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029685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The urban image of the city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170305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Openness and tolerance of the city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26935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5151DC7F-1099-40A2-973F-0E14B90D6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469037"/>
              </p:ext>
            </p:extLst>
          </p:nvPr>
        </p:nvGraphicFramePr>
        <p:xfrm>
          <a:off x="4723765" y="2534444"/>
          <a:ext cx="4248150" cy="145935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48150">
                  <a:extLst>
                    <a:ext uri="{9D8B030D-6E8A-4147-A177-3AD203B41FA5}">
                      <a16:colId xmlns:a16="http://schemas.microsoft.com/office/drawing/2014/main" val="1540526931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 lot of nature and public green area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7972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Environmental quality (low pollution)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369545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 number of parks and open spaces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671602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 wide range of outdoor-activities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597958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Tranquility of the place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706765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Cleanness of the city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618539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Access to water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4335873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BD38798B-4BC9-4555-963B-15A985A39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549515"/>
              </p:ext>
            </p:extLst>
          </p:nvPr>
        </p:nvGraphicFramePr>
        <p:xfrm>
          <a:off x="4723765" y="4290854"/>
          <a:ext cx="4248150" cy="86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48150">
                  <a:extLst>
                    <a:ext uri="{9D8B030D-6E8A-4147-A177-3AD203B41FA5}">
                      <a16:colId xmlns:a16="http://schemas.microsoft.com/office/drawing/2014/main" val="4011789248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 general level of wages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148089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Good job and promotion opportunities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466369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General economic growth of the particular region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82746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Professional networks in the city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1418616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386E7A55-67CE-492B-9E25-DFBBA5381C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870411"/>
              </p:ext>
            </p:extLst>
          </p:nvPr>
        </p:nvGraphicFramePr>
        <p:xfrm>
          <a:off x="399582" y="2885606"/>
          <a:ext cx="4248150" cy="6477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48150">
                  <a:extLst>
                    <a:ext uri="{9D8B030D-6E8A-4147-A177-3AD203B41FA5}">
                      <a16:colId xmlns:a16="http://schemas.microsoft.com/office/drawing/2014/main" val="3359867108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Housing market/ cost of hiring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159804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 general price level in the city/ costs of living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3387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Availability of apartments and houses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9813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603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A5AD13C-242F-4486-99B2-2ADA81F3D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EC01B59-3DB4-49F6-BD19-6A568148EC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err="1"/>
              <a:t>Finally</a:t>
            </a:r>
            <a:r>
              <a:rPr lang="pl-PL" dirty="0"/>
              <a:t> – </a:t>
            </a:r>
            <a:r>
              <a:rPr lang="pl-PL" dirty="0" err="1"/>
              <a:t>participatory</a:t>
            </a:r>
            <a:r>
              <a:rPr lang="pl-PL" dirty="0"/>
              <a:t> </a:t>
            </a:r>
            <a:r>
              <a:rPr lang="pl-PL" dirty="0" err="1"/>
              <a:t>budget</a:t>
            </a:r>
            <a:r>
              <a:rPr lang="pl-PL" dirty="0"/>
              <a:t> </a:t>
            </a:r>
            <a:r>
              <a:rPr lang="pl-PL" dirty="0" err="1"/>
              <a:t>questions</a:t>
            </a:r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09A3743-7A3F-404D-AD54-834F26C742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B35D737-C82E-4575-8A22-006432F1B80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36600" y="1148081"/>
            <a:ext cx="7670800" cy="50596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900" b="1" dirty="0">
                <a:solidFill>
                  <a:srgbClr val="FF0000"/>
                </a:solidFill>
              </a:rPr>
              <a:t>Which areas do you like to influence by Participatory Budgeting? </a:t>
            </a:r>
            <a:br>
              <a:rPr lang="en-US" sz="4900" dirty="0"/>
            </a:br>
            <a:r>
              <a:rPr lang="en-US" sz="4900" i="1" dirty="0"/>
              <a:t>multiple answers possible</a:t>
            </a:r>
            <a:endParaRPr lang="pl-PL" sz="4900" dirty="0"/>
          </a:p>
          <a:p>
            <a:pPr marL="0" indent="0">
              <a:buNone/>
            </a:pPr>
            <a:r>
              <a:rPr lang="en-US" sz="4900" dirty="0"/>
              <a:t>a.  	How the municipality collects money (e.g. taxes).</a:t>
            </a:r>
            <a:endParaRPr lang="pl-PL" sz="4900" dirty="0"/>
          </a:p>
          <a:p>
            <a:pPr marL="0" indent="0">
              <a:buNone/>
            </a:pPr>
            <a:r>
              <a:rPr lang="en-US" sz="4900" dirty="0"/>
              <a:t>b.  	How the municipality saves money (e.g. budgets cuts).</a:t>
            </a:r>
            <a:endParaRPr lang="pl-PL" sz="4900" dirty="0"/>
          </a:p>
          <a:p>
            <a:pPr marL="0" indent="0">
              <a:buNone/>
            </a:pPr>
            <a:r>
              <a:rPr lang="en-US" sz="4900" dirty="0"/>
              <a:t>c. 	How the municipality spends money (e.g. realizing projects).</a:t>
            </a:r>
            <a:endParaRPr lang="pl-PL" sz="4900" dirty="0"/>
          </a:p>
          <a:p>
            <a:pPr marL="0" indent="0">
              <a:buNone/>
            </a:pPr>
            <a:r>
              <a:rPr lang="en-US" sz="4900" dirty="0"/>
              <a:t> </a:t>
            </a:r>
            <a:endParaRPr lang="pl-PL" sz="4900" dirty="0"/>
          </a:p>
          <a:p>
            <a:pPr marL="0" indent="0">
              <a:buNone/>
            </a:pPr>
            <a:r>
              <a:rPr lang="en-US" sz="4900" b="1" dirty="0">
                <a:solidFill>
                  <a:srgbClr val="FF0000"/>
                </a:solidFill>
              </a:rPr>
              <a:t>In Participatory Budgeting, I would like to vote about:</a:t>
            </a:r>
            <a:endParaRPr lang="pl-PL" sz="4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900" dirty="0"/>
              <a:t>a.  	The entire budget of [HOME MUNICIPALITY]</a:t>
            </a:r>
            <a:endParaRPr lang="pl-PL" sz="4900" dirty="0"/>
          </a:p>
          <a:p>
            <a:pPr marL="0" indent="0">
              <a:buNone/>
            </a:pPr>
            <a:r>
              <a:rPr lang="en-US" sz="4900" dirty="0"/>
              <a:t>b.  	Part of the budget with a fixed amount for any topic</a:t>
            </a:r>
            <a:endParaRPr lang="pl-PL" sz="4900" dirty="0"/>
          </a:p>
          <a:p>
            <a:pPr marL="0" indent="0">
              <a:buNone/>
            </a:pPr>
            <a:r>
              <a:rPr lang="en-US" sz="4900" dirty="0"/>
              <a:t>c.  	Only specific budget areas (e.g. health services)</a:t>
            </a:r>
            <a:endParaRPr lang="pl-PL" sz="4900" dirty="0"/>
          </a:p>
          <a:p>
            <a:pPr marL="0" indent="0">
              <a:buNone/>
            </a:pPr>
            <a:r>
              <a:rPr lang="en-US" sz="4900" dirty="0"/>
              <a:t>d.  Only particular and important topics/projects</a:t>
            </a:r>
            <a:endParaRPr lang="pl-PL" sz="4900" dirty="0"/>
          </a:p>
          <a:p>
            <a:pPr marL="514350" indent="-514350">
              <a:buAutoNum type="alphaLcPeriod" startAt="5"/>
            </a:pPr>
            <a:r>
              <a:rPr lang="en-US" sz="4900" dirty="0"/>
              <a:t>I have no preference</a:t>
            </a:r>
            <a:endParaRPr lang="pl-PL" sz="4900" dirty="0"/>
          </a:p>
          <a:p>
            <a:pPr marL="514350" indent="-514350">
              <a:buAutoNum type="alphaLcPeriod" startAt="5"/>
            </a:pPr>
            <a:endParaRPr lang="pl-PL" sz="4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500" b="1" dirty="0">
                <a:solidFill>
                  <a:srgbClr val="FF0000"/>
                </a:solidFill>
              </a:rPr>
              <a:t>For Participatory Budgeting I would prefer the following ways of participation:</a:t>
            </a:r>
            <a:endParaRPr lang="pl-PL" sz="45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500" i="1" dirty="0"/>
              <a:t>multiple answers possible</a:t>
            </a:r>
            <a:endParaRPr lang="pl-PL" sz="4500" dirty="0"/>
          </a:p>
          <a:p>
            <a:pPr marL="0" indent="0">
              <a:buNone/>
            </a:pPr>
            <a:r>
              <a:rPr lang="en-US" sz="4500" dirty="0"/>
              <a:t>a.  	Online only</a:t>
            </a:r>
            <a:endParaRPr lang="pl-PL" sz="4500" dirty="0"/>
          </a:p>
          <a:p>
            <a:pPr marL="0" indent="0">
              <a:buNone/>
            </a:pPr>
            <a:r>
              <a:rPr lang="en-US" sz="4500" dirty="0"/>
              <a:t>b.  	Paper and pencil surveys</a:t>
            </a:r>
            <a:endParaRPr lang="pl-PL" sz="4500" dirty="0"/>
          </a:p>
          <a:p>
            <a:pPr marL="0" indent="0">
              <a:buNone/>
            </a:pPr>
            <a:r>
              <a:rPr lang="en-US" sz="4500" dirty="0"/>
              <a:t>c.  	Face-to-face</a:t>
            </a:r>
            <a:endParaRPr lang="pl-PL" sz="4500" dirty="0"/>
          </a:p>
          <a:p>
            <a:pPr marL="0" indent="0">
              <a:buNone/>
            </a:pPr>
            <a:r>
              <a:rPr lang="en-US" sz="4500" dirty="0"/>
              <a:t>d.  	Other, namely &lt;TEXTBOX&gt;</a:t>
            </a:r>
            <a:endParaRPr lang="pl-PL" sz="4500" dirty="0"/>
          </a:p>
          <a:p>
            <a:pPr marL="514350" indent="-514350">
              <a:buAutoNum type="alphaLcPeriod" startAt="5"/>
            </a:pPr>
            <a:endParaRPr lang="pl-PL" sz="3000" dirty="0"/>
          </a:p>
          <a:p>
            <a:pPr marL="0" indent="0">
              <a:buNone/>
            </a:pPr>
            <a:r>
              <a:rPr lang="en-US" sz="3000" dirty="0"/>
              <a:t> </a:t>
            </a:r>
            <a:endParaRPr lang="pl-PL" sz="3000" dirty="0"/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53080A7E-2EC8-4540-9DD9-C97F42752ED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849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1237949" y="327468"/>
            <a:ext cx="7671401" cy="452601"/>
          </a:xfrm>
        </p:spPr>
        <p:txBody>
          <a:bodyPr/>
          <a:lstStyle/>
          <a:p>
            <a:r>
              <a:rPr lang="en-US" b="0" dirty="0" err="1">
                <a:hlinkClick r:id="rId3"/>
              </a:rPr>
              <a:t>EmPaci</a:t>
            </a:r>
            <a:r>
              <a:rPr lang="en-US" b="0" dirty="0">
                <a:hlinkClick r:id="rId3"/>
              </a:rPr>
              <a:t> - Empowering Participatory Budgeting in the Baltic Sea Region</a:t>
            </a:r>
          </a:p>
          <a:p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4"/>
          </p:nvPr>
        </p:nvSpPr>
        <p:spPr>
          <a:xfrm>
            <a:off x="736600" y="1613521"/>
            <a:ext cx="7670800" cy="3260629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arenR"/>
            </a:pPr>
            <a:endParaRPr lang="en-GB" dirty="0"/>
          </a:p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2</a:t>
            </a:fld>
            <a:endParaRPr lang="de-DE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FF6DF72-6A51-4328-8613-106180F4C1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565506"/>
              </p:ext>
            </p:extLst>
          </p:nvPr>
        </p:nvGraphicFramePr>
        <p:xfrm>
          <a:off x="501650" y="1672562"/>
          <a:ext cx="7429500" cy="3886200"/>
        </p:xfrm>
        <a:graphic>
          <a:graphicData uri="http://schemas.openxmlformats.org/drawingml/2006/table">
            <a:tbl>
              <a:tblPr/>
              <a:tblGrid>
                <a:gridCol w="3714750">
                  <a:extLst>
                    <a:ext uri="{9D8B030D-6E8A-4147-A177-3AD203B41FA5}">
                      <a16:colId xmlns:a16="http://schemas.microsoft.com/office/drawing/2014/main" val="1232120265"/>
                    </a:ext>
                  </a:extLst>
                </a:gridCol>
                <a:gridCol w="3714750">
                  <a:extLst>
                    <a:ext uri="{9D8B030D-6E8A-4147-A177-3AD203B41FA5}">
                      <a16:colId xmlns:a16="http://schemas.microsoft.com/office/drawing/2014/main" val="2887540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pl-PL" b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Project duration: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b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01 Jan 2019 - 30 June 2021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027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pl-PL" b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Countries involved: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b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Finland, Germany, Latvia, Lithuania, Poland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505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pl-PL" b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Partner: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b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 (see partner page)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0176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pl-PL" b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Associated organisations: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b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 (see partner page)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0554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pl-PL" b="0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Lead</a:t>
                      </a:r>
                      <a:r>
                        <a:rPr lang="pl-PL" b="0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 partner: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University of Rostock, Chair for Accounting, Management Control and Auditing: Prof. Dr. Peter C. Lorson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898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pl-PL" b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Total ERDF budget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pl-PL" b="0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1.878 Mio. EUR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86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07008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468DF7AC-51EA-4E90-B465-0FA0ACA7B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148669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317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rgbClr val="3672B3"/>
                </a:solidFill>
                <a:effectLst/>
                <a:latin typeface="Hind"/>
              </a:rPr>
              <a:t>Key facts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635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735998" y="2429212"/>
            <a:ext cx="5045041" cy="2863226"/>
          </a:xfrm>
        </p:spPr>
        <p:txBody>
          <a:bodyPr/>
          <a:lstStyle/>
          <a:p>
            <a:r>
              <a:rPr lang="pl-PL" dirty="0"/>
              <a:t>Magda Leszczyna-Rzucidło</a:t>
            </a:r>
          </a:p>
          <a:p>
            <a:r>
              <a:rPr lang="pl-PL" dirty="0"/>
              <a:t>BISER, CEO</a:t>
            </a:r>
          </a:p>
          <a:p>
            <a:r>
              <a:rPr lang="pl-PL" dirty="0"/>
              <a:t>e-mail: </a:t>
            </a:r>
            <a:r>
              <a:rPr lang="pl-PL" dirty="0">
                <a:hlinkClick r:id="rId3"/>
              </a:rPr>
              <a:t>magda@biser.org.pl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EUROREGION BALTIC</a:t>
            </a:r>
          </a:p>
          <a:p>
            <a:r>
              <a:rPr lang="pl-PL" dirty="0"/>
              <a:t>magda.rzucidlo@euroregionbaltic.eu</a:t>
            </a:r>
          </a:p>
          <a:p>
            <a:endParaRPr lang="pl-PL" dirty="0"/>
          </a:p>
          <a:p>
            <a:endParaRPr lang="pl-PL" dirty="0"/>
          </a:p>
          <a:p>
            <a:endParaRPr lang="en-US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err="1"/>
              <a:t>EmPaci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1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9B5066B-7DD8-43E0-831A-F399AEEEC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08AE93-3D33-4B75-BCA4-271FD5261F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/>
              <a:t>Project </a:t>
            </a:r>
            <a:r>
              <a:rPr lang="pl-PL" dirty="0" err="1"/>
              <a:t>partners</a:t>
            </a:r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E32DF25-B45A-4311-A8FA-4D666A1FB2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47B40E3-FF08-4DF5-87EB-DA6DAEF49D4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96240" y="1057545"/>
            <a:ext cx="4714240" cy="53838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                   </a:t>
            </a:r>
            <a:r>
              <a:rPr lang="en-US" dirty="0"/>
              <a:t>13 partners in 5 countries involved:</a:t>
            </a:r>
            <a:endParaRPr lang="pl-PL" dirty="0"/>
          </a:p>
          <a:p>
            <a:endParaRPr lang="en-US" dirty="0"/>
          </a:p>
          <a:p>
            <a:pPr marL="0" indent="0">
              <a:buNone/>
            </a:pPr>
            <a:r>
              <a:rPr lang="pl-PL" b="1" dirty="0" err="1"/>
              <a:t>Finland</a:t>
            </a:r>
            <a:r>
              <a:rPr lang="pl-PL" b="1" dirty="0"/>
              <a:t>: </a:t>
            </a:r>
            <a:r>
              <a:rPr lang="pl-PL" dirty="0"/>
              <a:t>2 </a:t>
            </a:r>
            <a:r>
              <a:rPr lang="pl-PL" dirty="0" err="1"/>
              <a:t>university</a:t>
            </a:r>
            <a:r>
              <a:rPr lang="pl-PL" dirty="0"/>
              <a:t> </a:t>
            </a:r>
            <a:r>
              <a:rPr lang="pl-PL" dirty="0" err="1"/>
              <a:t>partners</a:t>
            </a:r>
            <a:r>
              <a:rPr lang="pl-PL" dirty="0"/>
              <a:t> (</a:t>
            </a:r>
            <a:r>
              <a:rPr lang="pl-PL" dirty="0" err="1"/>
              <a:t>Lahti</a:t>
            </a:r>
            <a:r>
              <a:rPr lang="pl-PL" dirty="0"/>
              <a:t> &amp; </a:t>
            </a:r>
            <a:r>
              <a:rPr lang="pl-PL" dirty="0" err="1"/>
              <a:t>Tampere</a:t>
            </a:r>
            <a:r>
              <a:rPr lang="pl-PL" dirty="0"/>
              <a:t>), 1 </a:t>
            </a:r>
            <a:r>
              <a:rPr lang="pl-PL" dirty="0" err="1"/>
              <a:t>associated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organisation</a:t>
            </a:r>
            <a:r>
              <a:rPr lang="pl-PL" dirty="0"/>
              <a:t> (</a:t>
            </a:r>
            <a:r>
              <a:rPr lang="pl-PL" dirty="0" err="1"/>
              <a:t>Local</a:t>
            </a:r>
            <a:r>
              <a:rPr lang="pl-PL" dirty="0"/>
              <a:t> </a:t>
            </a:r>
            <a:r>
              <a:rPr lang="pl-PL" dirty="0" err="1"/>
              <a:t>Finland</a:t>
            </a:r>
            <a:r>
              <a:rPr lang="pl-PL" dirty="0"/>
              <a:t>)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provides</a:t>
            </a:r>
            <a:r>
              <a:rPr lang="pl-PL" dirty="0"/>
              <a:t> pilot </a:t>
            </a:r>
            <a:r>
              <a:rPr lang="pl-PL" dirty="0" err="1"/>
              <a:t>municipality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b="1" dirty="0"/>
              <a:t>Germany: </a:t>
            </a:r>
            <a:r>
              <a:rPr lang="en-US" dirty="0"/>
              <a:t>1 university partner (Rostock), 1 municipality (</a:t>
            </a:r>
            <a:r>
              <a:rPr lang="en-US" dirty="0" err="1"/>
              <a:t>Bützow</a:t>
            </a:r>
            <a:r>
              <a:rPr lang="en-US" dirty="0"/>
              <a:t>), 1</a:t>
            </a:r>
            <a:r>
              <a:rPr lang="pl-PL" dirty="0"/>
              <a:t> NGO (</a:t>
            </a:r>
            <a:r>
              <a:rPr lang="pl-PL" dirty="0" err="1"/>
              <a:t>Pferdemarktquartier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b="1" dirty="0"/>
              <a:t>Latvia: </a:t>
            </a:r>
            <a:r>
              <a:rPr lang="en-US" dirty="0"/>
              <a:t>1 planning region (municipality / Vidzeme), 1 NGO (Social</a:t>
            </a:r>
            <a:r>
              <a:rPr lang="pl-PL" dirty="0"/>
              <a:t> </a:t>
            </a:r>
            <a:r>
              <a:rPr lang="pl-PL" dirty="0" err="1"/>
              <a:t>Innovation</a:t>
            </a:r>
            <a:r>
              <a:rPr lang="pl-PL" dirty="0"/>
              <a:t> Centre)</a:t>
            </a:r>
          </a:p>
          <a:p>
            <a:pPr marL="0" indent="0">
              <a:buNone/>
            </a:pPr>
            <a:r>
              <a:rPr lang="pl-PL" b="1" dirty="0" err="1"/>
              <a:t>Lithuania</a:t>
            </a:r>
            <a:r>
              <a:rPr lang="pl-PL" b="1" dirty="0"/>
              <a:t>: </a:t>
            </a:r>
            <a:r>
              <a:rPr lang="pl-PL" dirty="0"/>
              <a:t>1 </a:t>
            </a:r>
            <a:r>
              <a:rPr lang="pl-PL" dirty="0" err="1"/>
              <a:t>university</a:t>
            </a:r>
            <a:r>
              <a:rPr lang="pl-PL" dirty="0"/>
              <a:t> partner (</a:t>
            </a:r>
            <a:r>
              <a:rPr lang="pl-PL" dirty="0" err="1"/>
              <a:t>Klaipeda</a:t>
            </a:r>
            <a:r>
              <a:rPr lang="pl-PL" dirty="0"/>
              <a:t>), 2 </a:t>
            </a:r>
            <a:r>
              <a:rPr lang="pl-PL" dirty="0" err="1"/>
              <a:t>municipalities</a:t>
            </a:r>
            <a:r>
              <a:rPr lang="pl-PL" dirty="0"/>
              <a:t> (</a:t>
            </a:r>
            <a:r>
              <a:rPr lang="pl-PL" dirty="0" err="1"/>
              <a:t>Telsiai</a:t>
            </a:r>
            <a:r>
              <a:rPr lang="pl-PL" dirty="0"/>
              <a:t>, 2xRietavas), 1 </a:t>
            </a:r>
            <a:r>
              <a:rPr lang="pl-PL" dirty="0" err="1"/>
              <a:t>associated</a:t>
            </a:r>
            <a:r>
              <a:rPr lang="pl-PL" dirty="0"/>
              <a:t> </a:t>
            </a:r>
            <a:r>
              <a:rPr lang="pl-PL" dirty="0" err="1"/>
              <a:t>organisation</a:t>
            </a:r>
            <a:r>
              <a:rPr lang="pl-PL" dirty="0"/>
              <a:t> (NGO in </a:t>
            </a:r>
            <a:r>
              <a:rPr lang="pl-PL" dirty="0" err="1"/>
              <a:t>Telsiai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b="1" dirty="0"/>
              <a:t>Poland: </a:t>
            </a:r>
            <a:r>
              <a:rPr lang="en-US" dirty="0"/>
              <a:t>1 municipality (</a:t>
            </a:r>
            <a:r>
              <a:rPr lang="en-US" dirty="0" err="1"/>
              <a:t>Bielsko‐Biała</a:t>
            </a:r>
            <a:r>
              <a:rPr lang="en-US" dirty="0"/>
              <a:t>), 1 NGO (Baltic Institute for</a:t>
            </a:r>
          </a:p>
          <a:p>
            <a:pPr marL="0" indent="0">
              <a:buNone/>
            </a:pPr>
            <a:r>
              <a:rPr lang="en-US" dirty="0"/>
              <a:t>Regional Affairs BISER), 1 associated </a:t>
            </a:r>
            <a:r>
              <a:rPr lang="en-US" dirty="0" err="1"/>
              <a:t>organisation</a:t>
            </a:r>
            <a:r>
              <a:rPr lang="en-US" dirty="0"/>
              <a:t> (Union of the Baltic</a:t>
            </a:r>
          </a:p>
          <a:p>
            <a:pPr marL="0" indent="0">
              <a:buNone/>
            </a:pPr>
            <a:r>
              <a:rPr lang="pl-PL" dirty="0" err="1"/>
              <a:t>Cities</a:t>
            </a:r>
            <a:r>
              <a:rPr lang="pl-PL" dirty="0"/>
              <a:t>)</a:t>
            </a:r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70CC12D6-A878-4C20-BE19-C418C8A08F8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FB60E69-3226-4C76-A293-E1671BCB1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4420" y="1548869"/>
            <a:ext cx="4259580" cy="36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47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DC51869-C2CC-4865-951A-CD17D5084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C9B4F1D-F4F7-45BC-A9C3-4C999229A6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/>
              <a:t>Project </a:t>
            </a:r>
            <a:r>
              <a:rPr lang="pl-PL" dirty="0" err="1"/>
              <a:t>partners</a:t>
            </a:r>
            <a:r>
              <a:rPr lang="pl-PL" dirty="0"/>
              <a:t> NOW</a:t>
            </a:r>
          </a:p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30DE584-F18A-4ABE-BC9D-BEBB38922D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B983FDC-BA60-4471-912A-16AAD357B49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36600" y="1613521"/>
            <a:ext cx="7747000" cy="4222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  </a:t>
            </a:r>
            <a:r>
              <a:rPr lang="en-US" b="1" dirty="0"/>
              <a:t>PP 15</a:t>
            </a:r>
            <a:r>
              <a:rPr lang="en-US" dirty="0"/>
              <a:t>: Saint Petersburg National Research University of Information Technologies, Mechanics and Optics (</a:t>
            </a:r>
            <a:r>
              <a:rPr lang="en-US" b="1" dirty="0"/>
              <a:t>ITMO University</a:t>
            </a:r>
            <a:r>
              <a:rPr lang="en-US" dirty="0"/>
              <a:t>)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b="1" dirty="0"/>
              <a:t>PP 16</a:t>
            </a:r>
            <a:r>
              <a:rPr lang="en-US" dirty="0"/>
              <a:t>: </a:t>
            </a:r>
            <a:r>
              <a:rPr lang="en-US" b="1" dirty="0"/>
              <a:t>Council of Municipalities of St. Petersburg</a:t>
            </a:r>
            <a:endParaRPr lang="pl-PL" b="1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b="1" dirty="0"/>
              <a:t>PP 17</a:t>
            </a:r>
            <a:r>
              <a:rPr lang="en-US" dirty="0"/>
              <a:t>: «</a:t>
            </a:r>
            <a:r>
              <a:rPr lang="en-US" b="1" dirty="0"/>
              <a:t>E-Development Partnership in the North-West</a:t>
            </a:r>
            <a:r>
              <a:rPr lang="en-US" dirty="0"/>
              <a:t>» Non-Profit Partnership («PRIOR North-West» NPP).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Also there are three more associated </a:t>
            </a:r>
            <a:r>
              <a:rPr lang="en-US" dirty="0" err="1"/>
              <a:t>organisations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·         AO 4 Association of SME support centers Kaliningrad;</a:t>
            </a:r>
          </a:p>
          <a:p>
            <a:pPr marL="0" indent="0">
              <a:buNone/>
            </a:pPr>
            <a:r>
              <a:rPr lang="en-US" dirty="0"/>
              <a:t>·         AO 7 Administration of City of </a:t>
            </a:r>
            <a:r>
              <a:rPr lang="en-US" dirty="0" err="1"/>
              <a:t>Petrogradsky</a:t>
            </a:r>
            <a:r>
              <a:rPr lang="en-US" dirty="0"/>
              <a:t> district;</a:t>
            </a:r>
          </a:p>
          <a:p>
            <a:pPr marL="0" indent="0">
              <a:buNone/>
            </a:pPr>
            <a:r>
              <a:rPr lang="en-US" dirty="0"/>
              <a:t>·         AO 8 The municipal council of the inner city municipality of St. Petersburg, Municipal District Moscow </a:t>
            </a:r>
            <a:r>
              <a:rPr lang="en-US" dirty="0" err="1"/>
              <a:t>Zastava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8F199A17-F8FC-42C4-8A40-D0500C58DDE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67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C93F679-E00A-41A6-824B-67A396B51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ABCB6FC-A265-4C6C-ADB4-49C9C5B8D5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Challenges to citizen participation in the BSR</a:t>
            </a:r>
          </a:p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F1735BE-EA13-4FDA-AADA-B4A710AAB0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34AE236-0994-4B9A-BA15-8427A457268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36600" y="1613521"/>
            <a:ext cx="7670800" cy="3923679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endParaRPr lang="pl-PL" dirty="0"/>
          </a:p>
          <a:p>
            <a:pPr marL="0" indent="0" fontAlgn="base">
              <a:buNone/>
            </a:pPr>
            <a:r>
              <a:rPr lang="en-US" dirty="0"/>
              <a:t>A majority of the BSR areas is characterized by </a:t>
            </a:r>
            <a:r>
              <a:rPr lang="en-US" b="1" dirty="0"/>
              <a:t>largely fragmented living areas</a:t>
            </a:r>
            <a:r>
              <a:rPr lang="en-US" dirty="0"/>
              <a:t> of their inhabitants. </a:t>
            </a:r>
            <a:endParaRPr lang="pl-PL" dirty="0"/>
          </a:p>
          <a:p>
            <a:pPr marL="0" indent="0" fontAlgn="base">
              <a:buNone/>
            </a:pPr>
            <a:endParaRPr lang="pl-PL" dirty="0"/>
          </a:p>
          <a:p>
            <a:pPr marL="0" indent="0" fontAlgn="base">
              <a:buNone/>
            </a:pPr>
            <a:r>
              <a:rPr lang="en-US" dirty="0"/>
              <a:t>This leads to </a:t>
            </a:r>
            <a:r>
              <a:rPr lang="en-US" b="1" dirty="0"/>
              <a:t>challenges</a:t>
            </a:r>
            <a:r>
              <a:rPr lang="en-US" dirty="0"/>
              <a:t> for public authorities and councils when it comes </a:t>
            </a:r>
            <a:r>
              <a:rPr lang="en-US" b="1" dirty="0"/>
              <a:t>to involving all citizens </a:t>
            </a:r>
            <a:r>
              <a:rPr lang="en-US" dirty="0"/>
              <a:t>into joint projects and to discuss relevant issues with all citizen groups. </a:t>
            </a:r>
            <a:endParaRPr lang="pl-PL" dirty="0"/>
          </a:p>
          <a:p>
            <a:pPr marL="0" indent="0" fontAlgn="base">
              <a:buNone/>
            </a:pPr>
            <a:endParaRPr lang="pl-PL" dirty="0"/>
          </a:p>
          <a:p>
            <a:pPr marL="0" indent="0" fontAlgn="base">
              <a:buNone/>
            </a:pPr>
            <a:r>
              <a:rPr lang="en-US" dirty="0"/>
              <a:t>Instruments are needed that </a:t>
            </a:r>
            <a:r>
              <a:rPr lang="en-US" b="1" dirty="0"/>
              <a:t>enable and encourage the entire citizenry to take part </a:t>
            </a:r>
            <a:r>
              <a:rPr lang="en-US" dirty="0"/>
              <a:t>in decisions of their municipality such as decisions regarding expenditures and revenues in the local budget.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0BB925D-67FC-4A7C-A789-02E95CF1018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5862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538ACF8-854A-4A5C-B94E-1B3364C8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AAFF4C8-B24F-465F-88A8-D083542515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EmPaci</a:t>
            </a:r>
            <a:r>
              <a:rPr lang="en-US" dirty="0"/>
              <a:t> produces ready to use material and establishes networks</a:t>
            </a:r>
          </a:p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E8982FD-406F-44DB-9909-B1F042A7B5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33EF169-8DE4-4EC8-8471-ADC77F10B7A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2800" y="2080881"/>
            <a:ext cx="7670800" cy="197388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/>
              <a:t>The main output </a:t>
            </a:r>
            <a:r>
              <a:rPr lang="en-US" b="1" dirty="0"/>
              <a:t>is building capacities and knowledge as well as strengthening relations between municipalities and citizens </a:t>
            </a:r>
            <a:r>
              <a:rPr lang="en-US" dirty="0"/>
              <a:t>by providing </a:t>
            </a:r>
            <a:r>
              <a:rPr lang="en-US" b="1" dirty="0">
                <a:solidFill>
                  <a:srgbClr val="FF0000"/>
                </a:solidFill>
              </a:rPr>
              <a:t>ready to use guidelines, training programs and tools</a:t>
            </a:r>
            <a:r>
              <a:rPr lang="en-US" dirty="0"/>
              <a:t> to implement participatory budgeting.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F1C192DF-C1DC-419F-9A0C-72FD89C279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70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err="1"/>
              <a:t>Baltic</a:t>
            </a:r>
            <a:r>
              <a:rPr lang="pl-PL" dirty="0"/>
              <a:t> </a:t>
            </a:r>
            <a:r>
              <a:rPr lang="pl-PL" dirty="0" err="1"/>
              <a:t>Institute</a:t>
            </a:r>
            <a:r>
              <a:rPr lang="pl-PL" dirty="0"/>
              <a:t> for </a:t>
            </a:r>
            <a:r>
              <a:rPr lang="pl-PL" dirty="0" err="1"/>
              <a:t>Regional</a:t>
            </a:r>
            <a:r>
              <a:rPr lang="pl-PL" dirty="0"/>
              <a:t> </a:t>
            </a:r>
            <a:r>
              <a:rPr lang="pl-PL" dirty="0" err="1"/>
              <a:t>Affairs</a:t>
            </a:r>
            <a:r>
              <a:rPr lang="pl-PL" dirty="0"/>
              <a:t> BISER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4"/>
          </p:nvPr>
        </p:nvSpPr>
        <p:spPr>
          <a:xfrm>
            <a:off x="736600" y="1247775"/>
            <a:ext cx="7670800" cy="44005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de-DE" dirty="0"/>
              <a:t>Country:</a:t>
            </a:r>
            <a:r>
              <a:rPr lang="pl-PL" dirty="0"/>
              <a:t> Poland (Gdynia)</a:t>
            </a: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Type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organisation</a:t>
            </a:r>
            <a:r>
              <a:rPr lang="de-DE" dirty="0"/>
              <a:t>:</a:t>
            </a:r>
            <a:r>
              <a:rPr lang="pl-PL" dirty="0"/>
              <a:t> NGO  </a:t>
            </a:r>
          </a:p>
          <a:p>
            <a:pPr>
              <a:lnSpc>
                <a:spcPct val="120000"/>
              </a:lnSpc>
            </a:pPr>
            <a:r>
              <a:rPr lang="pl-PL" dirty="0" err="1"/>
              <a:t>Established</a:t>
            </a:r>
            <a:r>
              <a:rPr lang="pl-PL" dirty="0"/>
              <a:t>: 2001 </a:t>
            </a: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Short </a:t>
            </a:r>
            <a:r>
              <a:rPr lang="de-DE" dirty="0" err="1"/>
              <a:t>description</a:t>
            </a:r>
            <a:r>
              <a:rPr lang="de-DE" dirty="0"/>
              <a:t>:</a:t>
            </a:r>
            <a:r>
              <a:rPr lang="pl-PL" dirty="0"/>
              <a:t> </a:t>
            </a:r>
          </a:p>
          <a:p>
            <a:pPr marL="0" indent="0">
              <a:lnSpc>
                <a:spcPct val="120000"/>
              </a:lnSpc>
              <a:buNone/>
            </a:pPr>
            <a:endParaRPr lang="pl-PL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/>
              <a:t>BISER </a:t>
            </a:r>
            <a:r>
              <a:rPr lang="en-US" dirty="0"/>
              <a:t>offers expertise, analysis and review services</a:t>
            </a:r>
            <a:r>
              <a:rPr lang="pl-PL" dirty="0"/>
              <a:t>. </a:t>
            </a:r>
            <a:r>
              <a:rPr lang="pl-PL" dirty="0" err="1"/>
              <a:t>Projects</a:t>
            </a:r>
            <a:r>
              <a:rPr lang="pl-PL" dirty="0"/>
              <a:t> </a:t>
            </a:r>
            <a:r>
              <a:rPr lang="pl-PL" dirty="0" err="1"/>
              <a:t>covering</a:t>
            </a:r>
            <a:r>
              <a:rPr lang="pl-PL" dirty="0"/>
              <a:t> </a:t>
            </a:r>
            <a:r>
              <a:rPr lang="en-US" dirty="0"/>
              <a:t>the aims of the Association</a:t>
            </a:r>
            <a:r>
              <a:rPr lang="pl-PL" dirty="0"/>
              <a:t> </a:t>
            </a:r>
            <a:r>
              <a:rPr lang="pl-PL" dirty="0" err="1"/>
              <a:t>concern</a:t>
            </a:r>
            <a:r>
              <a:rPr lang="en-US" dirty="0"/>
              <a:t> particularly: social economy and social</a:t>
            </a:r>
            <a:r>
              <a:rPr lang="pl-PL" dirty="0"/>
              <a:t> </a:t>
            </a:r>
            <a:r>
              <a:rPr lang="en-US" dirty="0"/>
              <a:t>entrepreneurship, sustainable development, EU macroregional strategy and regional policy, Baltic Sea Region transnational cooperation and others.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 </a:t>
            </a:r>
          </a:p>
          <a:p>
            <a:pPr>
              <a:lnSpc>
                <a:spcPct val="120000"/>
              </a:lnSpc>
            </a:pPr>
            <a:r>
              <a:rPr lang="pl-PL" dirty="0"/>
              <a:t>R</a:t>
            </a:r>
            <a:r>
              <a:rPr lang="de-DE" dirty="0" err="1"/>
              <a:t>ole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:</a:t>
            </a:r>
            <a:r>
              <a:rPr lang="pl-PL" dirty="0"/>
              <a:t> Project partner</a:t>
            </a:r>
            <a:endParaRPr lang="de-DE" dirty="0"/>
          </a:p>
          <a:p>
            <a:pPr>
              <a:lnSpc>
                <a:spcPct val="120000"/>
              </a:lnSpc>
            </a:pPr>
            <a:r>
              <a:rPr lang="de-DE" dirty="0" err="1"/>
              <a:t>Persons</a:t>
            </a:r>
            <a:r>
              <a:rPr lang="de-DE" dirty="0"/>
              <a:t> </a:t>
            </a:r>
            <a:r>
              <a:rPr lang="de-DE" dirty="0" err="1"/>
              <a:t>involved</a:t>
            </a:r>
            <a:r>
              <a:rPr lang="de-DE" dirty="0"/>
              <a:t> in </a:t>
            </a:r>
            <a:r>
              <a:rPr lang="de-DE" dirty="0" err="1"/>
              <a:t>EmPaci</a:t>
            </a:r>
            <a:r>
              <a:rPr lang="de-DE" dirty="0"/>
              <a:t>: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Anna Fornalska-Skurczyńska, Magda Leszczyna-Rzucidło</a:t>
            </a:r>
          </a:p>
          <a:p>
            <a:pPr>
              <a:lnSpc>
                <a:spcPct val="120000"/>
              </a:lnSpc>
            </a:pPr>
            <a:r>
              <a:rPr lang="pl-PL" dirty="0">
                <a:hlinkClick r:id="rId3"/>
              </a:rPr>
              <a:t>www.biser-en.org.pl</a:t>
            </a:r>
            <a:endParaRPr lang="pl-PL" dirty="0"/>
          </a:p>
          <a:p>
            <a:pPr marL="0" indent="0">
              <a:lnSpc>
                <a:spcPct val="120000"/>
              </a:lnSpc>
              <a:buNone/>
            </a:pP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>
                <a:solidFill>
                  <a:schemeClr val="tx1">
                    <a:tint val="75000"/>
                  </a:schemeClr>
                </a:solidFill>
              </a:rPr>
              <a:t>Partner </a:t>
            </a:r>
            <a:r>
              <a:rPr lang="de-DE" dirty="0" err="1">
                <a:solidFill>
                  <a:schemeClr val="tx1">
                    <a:tint val="75000"/>
                  </a:schemeClr>
                </a:solidFill>
              </a:rPr>
              <a:t>introduction</a:t>
            </a:r>
            <a:endParaRPr lang="de-DE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6178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Status Quo </a:t>
            </a:r>
            <a:r>
              <a:rPr lang="de-DE" dirty="0" err="1"/>
              <a:t>of</a:t>
            </a:r>
            <a:r>
              <a:rPr lang="de-DE" dirty="0"/>
              <a:t> PB in </a:t>
            </a:r>
            <a:r>
              <a:rPr lang="pl-PL" dirty="0"/>
              <a:t>POLAND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l-PL" sz="2800" dirty="0"/>
          </a:p>
          <a:p>
            <a:r>
              <a:rPr lang="de-DE" sz="2800" dirty="0"/>
              <a:t>Citizen </a:t>
            </a:r>
            <a:r>
              <a:rPr lang="de-DE" sz="2800" dirty="0" err="1"/>
              <a:t>participation</a:t>
            </a:r>
            <a:r>
              <a:rPr lang="de-DE" sz="2800" dirty="0"/>
              <a:t> in </a:t>
            </a:r>
            <a:r>
              <a:rPr lang="de-DE" sz="2800" dirty="0" err="1"/>
              <a:t>general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69BC5C68-8D29-4BF0-8451-90ADD2DB3782}"/>
              </a:ext>
            </a:extLst>
          </p:cNvPr>
          <p:cNvSpPr txBox="1">
            <a:spLocks/>
          </p:cNvSpPr>
          <p:nvPr/>
        </p:nvSpPr>
        <p:spPr>
          <a:xfrm>
            <a:off x="655320" y="2172321"/>
            <a:ext cx="7670800" cy="3554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35353"/>
                </a:solidFill>
                <a:latin typeface="+mn-lt"/>
                <a:ea typeface="+mn-ea"/>
                <a:cs typeface="+mn-cs"/>
              </a:defRPr>
            </a:lvl1pPr>
            <a:lvl2pPr marL="395903" indent="0" algn="l" defTabSz="914400" rtl="0" eaLnBrk="1" latinLnBrk="0" hangingPunct="1">
              <a:lnSpc>
                <a:spcPts val="156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rgbClr val="16419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560"/>
              </a:lnSpc>
              <a:spcBef>
                <a:spcPts val="500"/>
              </a:spcBef>
              <a:buClr>
                <a:srgbClr val="164194"/>
              </a:buClr>
              <a:buFont typeface="Arial" panose="020B0604020202020204" pitchFamily="34" charset="0"/>
              <a:buChar char="•"/>
              <a:defRPr sz="2000" kern="1200">
                <a:solidFill>
                  <a:srgbClr val="16419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56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6419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56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6419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l-PL" sz="1900" dirty="0" err="1"/>
              <a:t>different</a:t>
            </a:r>
            <a:r>
              <a:rPr lang="pl-PL" sz="1900" dirty="0"/>
              <a:t> </a:t>
            </a:r>
            <a:r>
              <a:rPr lang="pl-PL" sz="1900" dirty="0" err="1"/>
              <a:t>age</a:t>
            </a:r>
            <a:r>
              <a:rPr lang="pl-PL" sz="1900" dirty="0"/>
              <a:t> </a:t>
            </a:r>
            <a:r>
              <a:rPr lang="pl-PL" sz="1900" dirty="0" err="1"/>
              <a:t>criteria</a:t>
            </a:r>
            <a:r>
              <a:rPr lang="pl-PL" sz="1900" dirty="0"/>
              <a:t> for </a:t>
            </a:r>
            <a:r>
              <a:rPr lang="pl-PL" sz="1900" dirty="0" err="1"/>
              <a:t>people</a:t>
            </a:r>
            <a:r>
              <a:rPr lang="pl-PL" sz="1900" dirty="0"/>
              <a:t> </a:t>
            </a:r>
            <a:r>
              <a:rPr lang="pl-PL" sz="1900" dirty="0" err="1"/>
              <a:t>submitting</a:t>
            </a:r>
            <a:r>
              <a:rPr lang="pl-PL" sz="1900" dirty="0"/>
              <a:t> </a:t>
            </a:r>
            <a:r>
              <a:rPr lang="pl-PL" sz="1900" dirty="0" err="1"/>
              <a:t>projects</a:t>
            </a:r>
            <a:r>
              <a:rPr lang="pl-PL" sz="1900" dirty="0"/>
              <a:t> and </a:t>
            </a:r>
            <a:r>
              <a:rPr lang="pl-PL" sz="1900" dirty="0" err="1"/>
              <a:t>voting</a:t>
            </a:r>
            <a:r>
              <a:rPr lang="pl-PL" sz="1900" dirty="0"/>
              <a:t> for the PB</a:t>
            </a:r>
          </a:p>
          <a:p>
            <a:pPr>
              <a:lnSpc>
                <a:spcPct val="150000"/>
              </a:lnSpc>
            </a:pPr>
            <a:r>
              <a:rPr lang="pl-PL" sz="1900" dirty="0" err="1"/>
              <a:t>voter</a:t>
            </a:r>
            <a:r>
              <a:rPr lang="pl-PL" sz="1900" dirty="0"/>
              <a:t> </a:t>
            </a:r>
            <a:r>
              <a:rPr lang="pl-PL" sz="1900" dirty="0" err="1"/>
              <a:t>turnout</a:t>
            </a:r>
            <a:r>
              <a:rPr lang="pl-PL" sz="1900" dirty="0"/>
              <a:t> </a:t>
            </a:r>
            <a:r>
              <a:rPr lang="pl-PL" sz="1900" dirty="0" err="1"/>
              <a:t>is</a:t>
            </a:r>
            <a:r>
              <a:rPr lang="pl-PL" sz="1900" dirty="0"/>
              <a:t> </a:t>
            </a:r>
            <a:r>
              <a:rPr lang="pl-PL" sz="1900" dirty="0" err="1"/>
              <a:t>varied</a:t>
            </a:r>
            <a:r>
              <a:rPr lang="pl-PL" sz="1900" dirty="0"/>
              <a:t> and </a:t>
            </a:r>
            <a:r>
              <a:rPr lang="pl-PL" sz="1900" dirty="0" err="1"/>
              <a:t>ranging</a:t>
            </a:r>
            <a:r>
              <a:rPr lang="pl-PL" sz="1900" dirty="0"/>
              <a:t> from a </a:t>
            </a:r>
            <a:r>
              <a:rPr lang="pl-PL" sz="1900" dirty="0" err="1"/>
              <a:t>few</a:t>
            </a:r>
            <a:r>
              <a:rPr lang="pl-PL" sz="1900" dirty="0"/>
              <a:t> </a:t>
            </a:r>
            <a:r>
              <a:rPr lang="pl-PL" sz="1900" dirty="0" err="1"/>
              <a:t>percent</a:t>
            </a:r>
            <a:r>
              <a:rPr lang="pl-PL" sz="1900" dirty="0"/>
              <a:t> to </a:t>
            </a:r>
            <a:r>
              <a:rPr lang="pl-PL" sz="1900" dirty="0" err="1"/>
              <a:t>even</a:t>
            </a:r>
            <a:r>
              <a:rPr lang="pl-PL" sz="1900" dirty="0"/>
              <a:t> </a:t>
            </a:r>
            <a:r>
              <a:rPr lang="pl-PL" sz="1900" dirty="0" err="1"/>
              <a:t>over</a:t>
            </a:r>
            <a:r>
              <a:rPr lang="pl-PL" sz="1900" dirty="0"/>
              <a:t> 45% in </a:t>
            </a:r>
            <a:r>
              <a:rPr lang="pl-PL" sz="1900" dirty="0" err="1"/>
              <a:t>some</a:t>
            </a:r>
            <a:r>
              <a:rPr lang="pl-PL" sz="1900" dirty="0"/>
              <a:t> </a:t>
            </a:r>
            <a:r>
              <a:rPr lang="pl-PL" sz="1900" dirty="0" err="1"/>
              <a:t>city</a:t>
            </a:r>
            <a:r>
              <a:rPr lang="pl-PL" sz="1900" dirty="0"/>
              <a:t> </a:t>
            </a:r>
            <a:r>
              <a:rPr lang="pl-PL" sz="1900" dirty="0" err="1"/>
              <a:t>districts</a:t>
            </a:r>
            <a:endParaRPr lang="pl-PL" sz="1900" dirty="0"/>
          </a:p>
          <a:p>
            <a:pPr>
              <a:lnSpc>
                <a:spcPct val="150000"/>
              </a:lnSpc>
            </a:pPr>
            <a:r>
              <a:rPr lang="pl-PL" sz="1900" dirty="0"/>
              <a:t>the </a:t>
            </a:r>
            <a:r>
              <a:rPr lang="pl-PL" sz="1900" dirty="0" err="1"/>
              <a:t>concept</a:t>
            </a:r>
            <a:r>
              <a:rPr lang="pl-PL" sz="1900" dirty="0"/>
              <a:t> of PB </a:t>
            </a:r>
            <a:r>
              <a:rPr lang="pl-PL" sz="1900" dirty="0" err="1"/>
              <a:t>is</a:t>
            </a:r>
            <a:r>
              <a:rPr lang="pl-PL" sz="1900" dirty="0"/>
              <a:t> </a:t>
            </a:r>
            <a:r>
              <a:rPr lang="pl-PL" sz="1900" dirty="0" err="1"/>
              <a:t>gaining</a:t>
            </a:r>
            <a:r>
              <a:rPr lang="pl-PL" sz="1900" dirty="0"/>
              <a:t> </a:t>
            </a:r>
            <a:r>
              <a:rPr lang="pl-PL" sz="1900" dirty="0" err="1"/>
              <a:t>popularity</a:t>
            </a:r>
            <a:endParaRPr lang="pl-PL" sz="1900" dirty="0"/>
          </a:p>
          <a:p>
            <a:pPr>
              <a:lnSpc>
                <a:spcPct val="150000"/>
              </a:lnSpc>
            </a:pPr>
            <a:r>
              <a:rPr lang="pl-PL" sz="1900" dirty="0" err="1"/>
              <a:t>around</a:t>
            </a:r>
            <a:r>
              <a:rPr lang="pl-PL" sz="1900" dirty="0"/>
              <a:t> 50% of </a:t>
            </a:r>
            <a:r>
              <a:rPr lang="pl-PL" sz="1900" dirty="0" err="1"/>
              <a:t>voters</a:t>
            </a:r>
            <a:r>
              <a:rPr lang="pl-PL" sz="1900" dirty="0"/>
              <a:t> in the </a:t>
            </a:r>
            <a:r>
              <a:rPr lang="pl-PL" sz="1900" dirty="0" err="1"/>
              <a:t>Tricity</a:t>
            </a:r>
            <a:r>
              <a:rPr lang="pl-PL" sz="1900" dirty="0"/>
              <a:t> </a:t>
            </a:r>
            <a:r>
              <a:rPr lang="pl-PL" sz="1900" dirty="0" err="1"/>
              <a:t>were</a:t>
            </a:r>
            <a:r>
              <a:rPr lang="pl-PL" sz="1900" dirty="0"/>
              <a:t> 31-50 </a:t>
            </a:r>
            <a:r>
              <a:rPr lang="pl-PL" sz="1900" dirty="0" err="1"/>
              <a:t>years</a:t>
            </a:r>
            <a:r>
              <a:rPr lang="pl-PL" sz="1900" dirty="0"/>
              <a:t> </a:t>
            </a:r>
            <a:r>
              <a:rPr lang="pl-PL" sz="1900" dirty="0" err="1"/>
              <a:t>old</a:t>
            </a:r>
            <a:endParaRPr lang="pl-PL" sz="1900" dirty="0"/>
          </a:p>
          <a:p>
            <a:pPr>
              <a:lnSpc>
                <a:spcPct val="150000"/>
              </a:lnSpc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de-DE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8CB220A-AF2C-4C76-BDAA-EB833B16CED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64592" y="4098304"/>
            <a:ext cx="7670800" cy="1973887"/>
          </a:xfrm>
        </p:spPr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5767436-FAA5-4EB1-9653-44A1B7B014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24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3C15BA6-C34E-4674-ABAF-2C2AAD0AA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BBCB-7115-4285-8105-BC97DB0CD32C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DF271E6-7D11-4D9E-9A53-BC272A9AD1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Status Quo </a:t>
            </a:r>
            <a:r>
              <a:rPr lang="de-DE" dirty="0" err="1"/>
              <a:t>of</a:t>
            </a:r>
            <a:r>
              <a:rPr lang="de-DE" dirty="0"/>
              <a:t> PB in </a:t>
            </a:r>
            <a:r>
              <a:rPr lang="pl-PL" dirty="0"/>
              <a:t>POLAND</a:t>
            </a:r>
          </a:p>
          <a:p>
            <a:endParaRPr lang="pl-PL" dirty="0"/>
          </a:p>
          <a:p>
            <a:endParaRPr lang="pl-PL" dirty="0"/>
          </a:p>
          <a:p>
            <a:endParaRPr lang="de-DE" dirty="0"/>
          </a:p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9E5A61D-2AB9-49B4-B616-B5DE1D379E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5999" y="1021911"/>
            <a:ext cx="7671401" cy="526958"/>
          </a:xfrm>
        </p:spPr>
        <p:txBody>
          <a:bodyPr/>
          <a:lstStyle/>
          <a:p>
            <a:r>
              <a:rPr lang="de-DE" sz="2800" dirty="0" err="1"/>
              <a:t>Participatory</a:t>
            </a:r>
            <a:r>
              <a:rPr lang="de-DE" sz="2800" dirty="0"/>
              <a:t> Budgeting in </a:t>
            </a:r>
            <a:r>
              <a:rPr lang="de-DE" sz="2800" dirty="0" err="1"/>
              <a:t>particular</a:t>
            </a:r>
            <a:endParaRPr lang="de-DE" sz="2800" dirty="0"/>
          </a:p>
          <a:p>
            <a:endParaRPr lang="pl-PL" sz="2800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FD6B8B4-86F9-4ED1-9B69-2957FB06D34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36600" y="1613521"/>
            <a:ext cx="7670800" cy="268018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1900" dirty="0" err="1"/>
              <a:t>remaining</a:t>
            </a:r>
            <a:r>
              <a:rPr lang="pl-PL" sz="1900" dirty="0"/>
              <a:t> </a:t>
            </a:r>
            <a:r>
              <a:rPr lang="pl-PL" sz="1900" dirty="0" err="1"/>
              <a:t>aspects</a:t>
            </a:r>
            <a:r>
              <a:rPr lang="pl-PL" sz="1900" dirty="0"/>
              <a:t> </a:t>
            </a:r>
            <a:r>
              <a:rPr lang="pl-PL" sz="1900" dirty="0" err="1"/>
              <a:t>depend</a:t>
            </a:r>
            <a:r>
              <a:rPr lang="pl-PL" sz="1900" dirty="0"/>
              <a:t> on the </a:t>
            </a:r>
            <a:r>
              <a:rPr lang="pl-PL" sz="1900" dirty="0" err="1"/>
              <a:t>municipalities</a:t>
            </a:r>
            <a:r>
              <a:rPr lang="pl-PL" sz="1900" dirty="0"/>
              <a:t> </a:t>
            </a:r>
            <a:r>
              <a:rPr lang="pl-PL" sz="1900" dirty="0" err="1"/>
              <a:t>only</a:t>
            </a:r>
            <a:r>
              <a:rPr lang="pl-PL" sz="1900" dirty="0"/>
              <a:t> (form, </a:t>
            </a:r>
            <a:r>
              <a:rPr lang="pl-PL" sz="1900" dirty="0" err="1"/>
              <a:t>deadlines</a:t>
            </a:r>
            <a:r>
              <a:rPr lang="pl-PL" sz="1900" dirty="0"/>
              <a:t>, </a:t>
            </a:r>
            <a:r>
              <a:rPr lang="pl-PL" sz="1900" dirty="0" err="1"/>
              <a:t>requirements</a:t>
            </a:r>
            <a:r>
              <a:rPr lang="pl-PL" sz="1900" dirty="0"/>
              <a:t>)</a:t>
            </a:r>
            <a:endParaRPr lang="nn-NO" sz="1900" dirty="0"/>
          </a:p>
          <a:p>
            <a:pPr algn="just">
              <a:lnSpc>
                <a:spcPct val="150000"/>
              </a:lnSpc>
            </a:pPr>
            <a:r>
              <a:rPr lang="pl-PL" sz="1900" dirty="0" err="1"/>
              <a:t>usually</a:t>
            </a:r>
            <a:r>
              <a:rPr lang="pl-PL" sz="1900" dirty="0"/>
              <a:t> </a:t>
            </a:r>
            <a:r>
              <a:rPr lang="pl-PL" sz="1900" dirty="0" err="1"/>
              <a:t>introduced</a:t>
            </a:r>
            <a:r>
              <a:rPr lang="pl-PL" sz="1900" dirty="0"/>
              <a:t> </a:t>
            </a:r>
            <a:r>
              <a:rPr lang="pl-PL" sz="1900" dirty="0" err="1"/>
              <a:t>at</a:t>
            </a:r>
            <a:r>
              <a:rPr lang="pl-PL" sz="1900" dirty="0"/>
              <a:t> the gmina </a:t>
            </a:r>
            <a:r>
              <a:rPr lang="pl-PL" sz="1900" dirty="0" err="1"/>
              <a:t>level</a:t>
            </a:r>
            <a:r>
              <a:rPr lang="pl-PL" sz="1900" dirty="0"/>
              <a:t>, </a:t>
            </a:r>
            <a:r>
              <a:rPr lang="pl-PL" sz="1900" dirty="0" err="1"/>
              <a:t>sometimes</a:t>
            </a:r>
            <a:r>
              <a:rPr lang="pl-PL" sz="1900" dirty="0"/>
              <a:t> </a:t>
            </a:r>
            <a:r>
              <a:rPr lang="pl-PL" sz="1900" dirty="0" err="1"/>
              <a:t>at</a:t>
            </a:r>
            <a:r>
              <a:rPr lang="pl-PL" sz="1900" dirty="0"/>
              <a:t> the </a:t>
            </a:r>
            <a:r>
              <a:rPr lang="pl-PL" sz="1900" dirty="0" err="1"/>
              <a:t>city</a:t>
            </a:r>
            <a:r>
              <a:rPr lang="pl-PL" sz="1900" dirty="0"/>
              <a:t> </a:t>
            </a:r>
            <a:r>
              <a:rPr lang="pl-PL" sz="1900" dirty="0" err="1"/>
              <a:t>districts</a:t>
            </a:r>
            <a:r>
              <a:rPr lang="pl-PL" sz="1900" dirty="0"/>
              <a:t> </a:t>
            </a:r>
            <a:r>
              <a:rPr lang="pl-PL" sz="1900" dirty="0" err="1"/>
              <a:t>level</a:t>
            </a:r>
            <a:r>
              <a:rPr lang="pl-PL" sz="1900" dirty="0"/>
              <a:t>, </a:t>
            </a:r>
            <a:r>
              <a:rPr lang="pl-PL" sz="1900" dirty="0" err="1"/>
              <a:t>it</a:t>
            </a:r>
            <a:r>
              <a:rPr lang="pl-PL" sz="1900" dirty="0"/>
              <a:t> </a:t>
            </a:r>
            <a:r>
              <a:rPr lang="pl-PL" sz="1900" dirty="0" err="1"/>
              <a:t>is</a:t>
            </a:r>
            <a:r>
              <a:rPr lang="pl-PL" sz="1900" dirty="0"/>
              <a:t> </a:t>
            </a:r>
            <a:r>
              <a:rPr lang="pl-PL" sz="1900" dirty="0" err="1"/>
              <a:t>up</a:t>
            </a:r>
            <a:r>
              <a:rPr lang="pl-PL" sz="1900" dirty="0"/>
              <a:t> to the </a:t>
            </a:r>
            <a:r>
              <a:rPr lang="pl-PL" sz="1900" dirty="0" err="1"/>
              <a:t>municipalities</a:t>
            </a:r>
            <a:endParaRPr lang="pl-PL" sz="1900" dirty="0"/>
          </a:p>
          <a:p>
            <a:pPr algn="just">
              <a:lnSpc>
                <a:spcPct val="150000"/>
              </a:lnSpc>
            </a:pPr>
            <a:r>
              <a:rPr lang="pl-PL" sz="1900" dirty="0"/>
              <a:t>2011 - Sopot was the </a:t>
            </a:r>
            <a:r>
              <a:rPr lang="pl-PL" sz="1900" dirty="0" err="1"/>
              <a:t>first</a:t>
            </a:r>
            <a:r>
              <a:rPr lang="pl-PL" sz="1900" dirty="0"/>
              <a:t> </a:t>
            </a:r>
            <a:r>
              <a:rPr lang="pl-PL" sz="1900" dirty="0" err="1"/>
              <a:t>Polish</a:t>
            </a:r>
            <a:r>
              <a:rPr lang="pl-PL" sz="1900" dirty="0"/>
              <a:t> </a:t>
            </a:r>
            <a:r>
              <a:rPr lang="pl-PL" sz="1900" dirty="0" err="1"/>
              <a:t>city</a:t>
            </a:r>
            <a:r>
              <a:rPr lang="pl-PL" sz="1900" dirty="0"/>
              <a:t> to </a:t>
            </a:r>
            <a:r>
              <a:rPr lang="pl-PL" sz="1900" dirty="0" err="1"/>
              <a:t>implement</a:t>
            </a:r>
            <a:r>
              <a:rPr lang="pl-PL" sz="1900" dirty="0"/>
              <a:t> PB</a:t>
            </a:r>
          </a:p>
          <a:p>
            <a:endParaRPr lang="pl-PL" dirty="0"/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029CBB19-A347-4C42-8D9F-9CA918E10C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6600" y="241300"/>
            <a:ext cx="7670800" cy="274638"/>
          </a:xfrm>
        </p:spPr>
        <p:txBody>
          <a:bodyPr/>
          <a:lstStyle/>
          <a:p>
            <a:endParaRPr lang="de-DE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5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3377</TotalTime>
  <Words>1028</Words>
  <Application>Microsoft Office PowerPoint</Application>
  <PresentationFormat>Pokaz na ekranie (4:3)</PresentationFormat>
  <Paragraphs>283</Paragraphs>
  <Slides>20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Hind</vt:lpstr>
      <vt:lpstr>Open Sans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H2F_TSC</dc:creator>
  <cp:lastModifiedBy>magda</cp:lastModifiedBy>
  <cp:revision>151</cp:revision>
  <dcterms:created xsi:type="dcterms:W3CDTF">2016-02-26T07:25:46Z</dcterms:created>
  <dcterms:modified xsi:type="dcterms:W3CDTF">2019-08-29T10:19:03Z</dcterms:modified>
</cp:coreProperties>
</file>